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4" r:id="rId4"/>
    <p:sldId id="276" r:id="rId5"/>
    <p:sldId id="275" r:id="rId6"/>
    <p:sldId id="258" r:id="rId7"/>
    <p:sldId id="277" r:id="rId8"/>
    <p:sldId id="259" r:id="rId9"/>
    <p:sldId id="278" r:id="rId10"/>
    <p:sldId id="279" r:id="rId11"/>
    <p:sldId id="260" r:id="rId12"/>
    <p:sldId id="261" r:id="rId13"/>
    <p:sldId id="280" r:id="rId14"/>
    <p:sldId id="262" r:id="rId15"/>
    <p:sldId id="281" r:id="rId16"/>
    <p:sldId id="263" r:id="rId17"/>
    <p:sldId id="282" r:id="rId18"/>
    <p:sldId id="264" r:id="rId19"/>
    <p:sldId id="283" r:id="rId20"/>
    <p:sldId id="284" r:id="rId21"/>
    <p:sldId id="265" r:id="rId22"/>
    <p:sldId id="285" r:id="rId23"/>
    <p:sldId id="266" r:id="rId24"/>
    <p:sldId id="267" r:id="rId25"/>
    <p:sldId id="287" r:id="rId26"/>
    <p:sldId id="286" r:id="rId27"/>
    <p:sldId id="268" r:id="rId28"/>
    <p:sldId id="288" r:id="rId29"/>
    <p:sldId id="269" r:id="rId30"/>
    <p:sldId id="289" r:id="rId31"/>
    <p:sldId id="290" r:id="rId32"/>
    <p:sldId id="291" r:id="rId33"/>
    <p:sldId id="270" r:id="rId34"/>
    <p:sldId id="292" r:id="rId35"/>
    <p:sldId id="271" r:id="rId36"/>
    <p:sldId id="293" r:id="rId37"/>
    <p:sldId id="272" r:id="rId38"/>
    <p:sldId id="294" r:id="rId39"/>
    <p:sldId id="273" r:id="rId40"/>
    <p:sldId id="296" r:id="rId41"/>
    <p:sldId id="295" r:id="rId42"/>
    <p:sldId id="297" r:id="rId4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03/05/2013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03/05/2013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03/05/2013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03/05/2013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03/05/2013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03/05/2013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03/05/2013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03/05/2013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40162" y="692696"/>
            <a:ext cx="7772400" cy="1470025"/>
          </a:xfrm>
        </p:spPr>
        <p:txBody>
          <a:bodyPr/>
          <a:lstStyle/>
          <a:p>
            <a:r>
              <a:rPr lang="es-CO" dirty="0" smtClean="0">
                <a:latin typeface="Algerian" pitchFamily="82" charset="0"/>
              </a:rPr>
              <a:t>TU PRIMER AMOR</a:t>
            </a:r>
            <a:endParaRPr lang="es-CO" dirty="0">
              <a:latin typeface="Algerian" pitchFamily="82" charset="0"/>
            </a:endParaRPr>
          </a:p>
        </p:txBody>
      </p:sp>
      <p:sp>
        <p:nvSpPr>
          <p:cNvPr id="3" name="2 Subtítulo"/>
          <p:cNvSpPr>
            <a:spLocks noGrp="1"/>
          </p:cNvSpPr>
          <p:nvPr>
            <p:ph type="subTitle" idx="1"/>
          </p:nvPr>
        </p:nvSpPr>
        <p:spPr>
          <a:xfrm>
            <a:off x="899592" y="2187894"/>
            <a:ext cx="2448272" cy="2681266"/>
          </a:xfrm>
        </p:spPr>
        <p:txBody>
          <a:bodyPr>
            <a:noAutofit/>
          </a:bodyPr>
          <a:lstStyle/>
          <a:p>
            <a:r>
              <a:rPr lang="es-CO" sz="4400" b="1" dirty="0" smtClean="0">
                <a:solidFill>
                  <a:srgbClr val="FF0000"/>
                </a:solidFill>
              </a:rPr>
              <a:t>Texto Bíblico: Apoc.2:4.</a:t>
            </a:r>
            <a:endParaRPr lang="es-CO" sz="4400" b="1" dirty="0">
              <a:solidFill>
                <a:srgbClr val="FF0000"/>
              </a:solidFill>
            </a:endParaRPr>
          </a:p>
        </p:txBody>
      </p:sp>
      <p:pic>
        <p:nvPicPr>
          <p:cNvPr id="1026" name="Picture 2" descr="http://3.bp.blogspot.com/_zlM65KQlnMg/TNBR4_nHvBI/AAAAAAAAAek/F98MED6EiIs/s320/jesus_yo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2043708"/>
            <a:ext cx="3816424" cy="39055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5849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6419056" cy="2880320"/>
          </a:xfrm>
        </p:spPr>
        <p:txBody>
          <a:bodyPr>
            <a:normAutofit fontScale="92500" lnSpcReduction="20000"/>
          </a:bodyPr>
          <a:lstStyle/>
          <a:p>
            <a:pPr marL="0" indent="0">
              <a:buNone/>
            </a:pPr>
            <a:r>
              <a:rPr lang="es-CO" dirty="0"/>
              <a:t>En la vida pasamos situaciones difíciles, muy difíciles, y muchos de nosotros esperamos tener apoyo, tener sustento, tener amor, alguien a nuestro lado, alguien que se preocupe de nosotros, alguien que nos cuide, que nos respete; todo deseamos tener amor y felicidad</a:t>
            </a:r>
            <a:r>
              <a:rPr lang="es-CO" dirty="0" smtClean="0"/>
              <a:t>.</a:t>
            </a:r>
            <a:endParaRPr lang="es-CO" dirty="0"/>
          </a:p>
        </p:txBody>
      </p:sp>
      <p:pic>
        <p:nvPicPr>
          <p:cNvPr id="1026" name="Picture 2" descr="http://www.padrealex.com/wp-content/uploads/2012/07/100223imagen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9302"/>
            <a:ext cx="2400237" cy="291564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3.bp.blogspot.com/_XC5j6Gx0uq4/Sw1nC93YE8I/AAAAAAAADCo/7EZ8xK7PhMg/s1600/violencia.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068960"/>
            <a:ext cx="4120781" cy="3533429"/>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139952" y="3068960"/>
            <a:ext cx="4572000" cy="3416320"/>
          </a:xfrm>
          <a:prstGeom prst="rect">
            <a:avLst/>
          </a:prstGeom>
        </p:spPr>
        <p:txBody>
          <a:bodyPr>
            <a:spAutoFit/>
          </a:bodyPr>
          <a:lstStyle/>
          <a:p>
            <a:r>
              <a:rPr lang="es-CO" sz="2400" dirty="0"/>
              <a:t>Todas las circunstancias y sufrimientos de la vida nos hacen volvernos toscos, fríos y duros. Las noticias al día a día son solo maldad, destrucción, violaciones, muertes y mas y mas violencia. Jesús dijo </a:t>
            </a:r>
            <a:r>
              <a:rPr lang="es-CO" sz="2400" i="1" dirty="0"/>
              <a:t>“y por haberse multiplicado la maldad, el amor de muchos se enfriará.” </a:t>
            </a:r>
            <a:r>
              <a:rPr lang="es-CO" sz="2400" b="1" i="1" dirty="0">
                <a:solidFill>
                  <a:srgbClr val="FF0000"/>
                </a:solidFill>
              </a:rPr>
              <a:t>Mateo 24:12</a:t>
            </a:r>
            <a:endParaRPr lang="es-CO" sz="2400" dirty="0">
              <a:solidFill>
                <a:srgbClr val="FF0000"/>
              </a:solidFill>
            </a:endParaRPr>
          </a:p>
        </p:txBody>
      </p:sp>
    </p:spTree>
    <p:extLst>
      <p:ext uri="{BB962C8B-B14F-4D97-AF65-F5344CB8AC3E}">
        <p14:creationId xmlns:p14="http://schemas.microsoft.com/office/powerpoint/2010/main" val="946435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1028"/>
                                        </p:tgtEl>
                                        <p:attrNameLst>
                                          <p:attrName>style.visibility</p:attrName>
                                        </p:attrNameLst>
                                      </p:cBhvr>
                                      <p:to>
                                        <p:strVal val="visible"/>
                                      </p:to>
                                    </p:set>
                                    <p:animEffect transition="in" filter="wipe(down)">
                                      <p:cBhvr>
                                        <p:cTn id="12" dur="580">
                                          <p:stCondLst>
                                            <p:cond delay="0"/>
                                          </p:stCondLst>
                                        </p:cTn>
                                        <p:tgtEl>
                                          <p:spTgt spid="1028"/>
                                        </p:tgtEl>
                                      </p:cBhvr>
                                    </p:animEffect>
                                    <p:anim calcmode="lin" valueType="num">
                                      <p:cBhvr>
                                        <p:cTn id="13"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18" dur="26">
                                          <p:stCondLst>
                                            <p:cond delay="650"/>
                                          </p:stCondLst>
                                        </p:cTn>
                                        <p:tgtEl>
                                          <p:spTgt spid="1028"/>
                                        </p:tgtEl>
                                      </p:cBhvr>
                                      <p:to x="100000" y="60000"/>
                                    </p:animScale>
                                    <p:animScale>
                                      <p:cBhvr>
                                        <p:cTn id="19" dur="166" decel="50000">
                                          <p:stCondLst>
                                            <p:cond delay="676"/>
                                          </p:stCondLst>
                                        </p:cTn>
                                        <p:tgtEl>
                                          <p:spTgt spid="1028"/>
                                        </p:tgtEl>
                                      </p:cBhvr>
                                      <p:to x="100000" y="100000"/>
                                    </p:animScale>
                                    <p:animScale>
                                      <p:cBhvr>
                                        <p:cTn id="20" dur="26">
                                          <p:stCondLst>
                                            <p:cond delay="1312"/>
                                          </p:stCondLst>
                                        </p:cTn>
                                        <p:tgtEl>
                                          <p:spTgt spid="1028"/>
                                        </p:tgtEl>
                                      </p:cBhvr>
                                      <p:to x="100000" y="80000"/>
                                    </p:animScale>
                                    <p:animScale>
                                      <p:cBhvr>
                                        <p:cTn id="21" dur="166" decel="50000">
                                          <p:stCondLst>
                                            <p:cond delay="1338"/>
                                          </p:stCondLst>
                                        </p:cTn>
                                        <p:tgtEl>
                                          <p:spTgt spid="1028"/>
                                        </p:tgtEl>
                                      </p:cBhvr>
                                      <p:to x="100000" y="100000"/>
                                    </p:animScale>
                                    <p:animScale>
                                      <p:cBhvr>
                                        <p:cTn id="22" dur="26">
                                          <p:stCondLst>
                                            <p:cond delay="1642"/>
                                          </p:stCondLst>
                                        </p:cTn>
                                        <p:tgtEl>
                                          <p:spTgt spid="1028"/>
                                        </p:tgtEl>
                                      </p:cBhvr>
                                      <p:to x="100000" y="90000"/>
                                    </p:animScale>
                                    <p:animScale>
                                      <p:cBhvr>
                                        <p:cTn id="23" dur="166" decel="50000">
                                          <p:stCondLst>
                                            <p:cond delay="1668"/>
                                          </p:stCondLst>
                                        </p:cTn>
                                        <p:tgtEl>
                                          <p:spTgt spid="1028"/>
                                        </p:tgtEl>
                                      </p:cBhvr>
                                      <p:to x="100000" y="100000"/>
                                    </p:animScale>
                                    <p:animScale>
                                      <p:cBhvr>
                                        <p:cTn id="24" dur="26">
                                          <p:stCondLst>
                                            <p:cond delay="1808"/>
                                          </p:stCondLst>
                                        </p:cTn>
                                        <p:tgtEl>
                                          <p:spTgt spid="1028"/>
                                        </p:tgtEl>
                                      </p:cBhvr>
                                      <p:to x="100000" y="95000"/>
                                    </p:animScale>
                                    <p:animScale>
                                      <p:cBhvr>
                                        <p:cTn id="25" dur="166" decel="50000">
                                          <p:stCondLst>
                                            <p:cond delay="1834"/>
                                          </p:stCondLst>
                                        </p:cTn>
                                        <p:tgtEl>
                                          <p:spTgt spid="102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338936" cy="2448272"/>
          </a:xfrm>
        </p:spPr>
        <p:txBody>
          <a:bodyPr>
            <a:normAutofit lnSpcReduction="10000"/>
          </a:bodyPr>
          <a:lstStyle/>
          <a:p>
            <a:pPr marL="0" indent="0" algn="ctr">
              <a:buNone/>
            </a:pPr>
            <a:r>
              <a:rPr lang="es-CO" dirty="0"/>
              <a:t>Tenemos una naturaleza caída a causa del pecado, estamos separados del </a:t>
            </a:r>
            <a:r>
              <a:rPr lang="es-CO" dirty="0" smtClean="0"/>
              <a:t>Padre</a:t>
            </a:r>
            <a:r>
              <a:rPr lang="es-CO" dirty="0"/>
              <a:t>, separados del único dador del amor, enemistados de Dios. </a:t>
            </a:r>
            <a:endParaRPr lang="es-CO" dirty="0" smtClean="0"/>
          </a:p>
        </p:txBody>
      </p:sp>
      <p:pic>
        <p:nvPicPr>
          <p:cNvPr id="2050" name="Picture 2" descr="http://4.bp.blogspot.com/-NfoMlNLhbK8/TV0kAdo6SzI/AAAAAAAAAaY/DIlhDZ-lAgk/s400/pecado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3347" y="188640"/>
            <a:ext cx="3314700" cy="237626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779913" y="3166609"/>
            <a:ext cx="2013434" cy="3108543"/>
          </a:xfrm>
          <a:prstGeom prst="rect">
            <a:avLst/>
          </a:prstGeom>
        </p:spPr>
        <p:txBody>
          <a:bodyPr wrap="square">
            <a:spAutoFit/>
          </a:bodyPr>
          <a:lstStyle/>
          <a:p>
            <a:pPr algn="ctr"/>
            <a:r>
              <a:rPr lang="es-CO" sz="2800" dirty="0"/>
              <a:t>Somos seres tripartitos, </a:t>
            </a:r>
            <a:r>
              <a:rPr lang="es-CO" sz="2800" dirty="0" smtClean="0"/>
              <a:t>compuestos de espíritu</a:t>
            </a:r>
            <a:r>
              <a:rPr lang="es-CO" sz="2800" dirty="0"/>
              <a:t>, alma y </a:t>
            </a:r>
            <a:r>
              <a:rPr lang="es-CO" sz="2800" dirty="0" smtClean="0"/>
              <a:t>cuerpo. </a:t>
            </a:r>
            <a:r>
              <a:rPr lang="es-CO" sz="2800" dirty="0" smtClean="0">
                <a:solidFill>
                  <a:srgbClr val="FF0000"/>
                </a:solidFill>
              </a:rPr>
              <a:t>1Tes.5:23. </a:t>
            </a:r>
            <a:endParaRPr lang="es-CO" sz="2800" dirty="0">
              <a:solidFill>
                <a:srgbClr val="FF0000"/>
              </a:solidFill>
            </a:endParaRPr>
          </a:p>
        </p:txBody>
      </p:sp>
      <p:pic>
        <p:nvPicPr>
          <p:cNvPr id="2052" name="Picture 4" descr="http://t3.gstatic.com/images?q=tbn:ANd9GcSWMQI6pfKzkTFOzrylC24Dx9ywlAXuap9Gf-vW7aGt3pI5I57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2807331"/>
            <a:ext cx="2448272" cy="2349861"/>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97768" y="5243084"/>
            <a:ext cx="3582144" cy="1569660"/>
          </a:xfrm>
          <a:prstGeom prst="rect">
            <a:avLst/>
          </a:prstGeom>
        </p:spPr>
        <p:txBody>
          <a:bodyPr wrap="square">
            <a:spAutoFit/>
          </a:bodyPr>
          <a:lstStyle/>
          <a:p>
            <a:pPr algn="ctr"/>
            <a:r>
              <a:rPr lang="es-CO" sz="2400" b="1" dirty="0">
                <a:solidFill>
                  <a:srgbClr val="FF0000"/>
                </a:solidFill>
              </a:rPr>
              <a:t>Note que a consecuencia del pecado, el hombre no </a:t>
            </a:r>
            <a:r>
              <a:rPr lang="es-CO" sz="2400" b="1" dirty="0" smtClean="0">
                <a:solidFill>
                  <a:srgbClr val="FF0000"/>
                </a:solidFill>
              </a:rPr>
              <a:t>quiere </a:t>
            </a:r>
            <a:r>
              <a:rPr lang="es-CO" sz="2400" b="1" dirty="0">
                <a:solidFill>
                  <a:srgbClr val="FF0000"/>
                </a:solidFill>
              </a:rPr>
              <a:t>relacionarse con Cristo.</a:t>
            </a:r>
          </a:p>
        </p:txBody>
      </p:sp>
      <p:pic>
        <p:nvPicPr>
          <p:cNvPr id="2054" name="Picture 6" descr="http://ipnj.net/contenido/images/stories/articulos/noel-ospina/2012/articulo0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0765" y="3153647"/>
            <a:ext cx="2879863" cy="2916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0506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2054"/>
                                        </p:tgtEl>
                                        <p:attrNameLst>
                                          <p:attrName>style.visibility</p:attrName>
                                        </p:attrNameLst>
                                      </p:cBhvr>
                                      <p:to>
                                        <p:strVal val="visible"/>
                                      </p:to>
                                    </p:set>
                                    <p:anim calcmode="lin" valueType="num">
                                      <p:cBhvr>
                                        <p:cTn id="25" dur="1000" fill="hold"/>
                                        <p:tgtEl>
                                          <p:spTgt spid="2054"/>
                                        </p:tgtEl>
                                        <p:attrNameLst>
                                          <p:attrName>ppt_w</p:attrName>
                                        </p:attrNameLst>
                                      </p:cBhvr>
                                      <p:tavLst>
                                        <p:tav tm="0">
                                          <p:val>
                                            <p:fltVal val="0"/>
                                          </p:val>
                                        </p:tav>
                                        <p:tav tm="100000">
                                          <p:val>
                                            <p:strVal val="#ppt_w"/>
                                          </p:val>
                                        </p:tav>
                                      </p:tavLst>
                                    </p:anim>
                                    <p:anim calcmode="lin" valueType="num">
                                      <p:cBhvr>
                                        <p:cTn id="26" dur="1000" fill="hold"/>
                                        <p:tgtEl>
                                          <p:spTgt spid="2054"/>
                                        </p:tgtEl>
                                        <p:attrNameLst>
                                          <p:attrName>ppt_h</p:attrName>
                                        </p:attrNameLst>
                                      </p:cBhvr>
                                      <p:tavLst>
                                        <p:tav tm="0">
                                          <p:val>
                                            <p:fltVal val="0"/>
                                          </p:val>
                                        </p:tav>
                                        <p:tav tm="100000">
                                          <p:val>
                                            <p:strVal val="#ppt_h"/>
                                          </p:val>
                                        </p:tav>
                                      </p:tavLst>
                                    </p:anim>
                                    <p:anim calcmode="lin" valueType="num">
                                      <p:cBhvr>
                                        <p:cTn id="27" dur="1000" fill="hold"/>
                                        <p:tgtEl>
                                          <p:spTgt spid="2054"/>
                                        </p:tgtEl>
                                        <p:attrNameLst>
                                          <p:attrName>style.rotation</p:attrName>
                                        </p:attrNameLst>
                                      </p:cBhvr>
                                      <p:tavLst>
                                        <p:tav tm="0">
                                          <p:val>
                                            <p:fltVal val="90"/>
                                          </p:val>
                                        </p:tav>
                                        <p:tav tm="100000">
                                          <p:val>
                                            <p:fltVal val="0"/>
                                          </p:val>
                                        </p:tav>
                                      </p:tavLst>
                                    </p:anim>
                                    <p:animEffect transition="in" filter="fade">
                                      <p:cBhvr>
                                        <p:cTn id="28" dur="1000"/>
                                        <p:tgtEl>
                                          <p:spTgt spid="205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2052"/>
                                        </p:tgtEl>
                                        <p:attrNameLst>
                                          <p:attrName>style.visibility</p:attrName>
                                        </p:attrNameLst>
                                      </p:cBhvr>
                                      <p:to>
                                        <p:strVal val="visible"/>
                                      </p:to>
                                    </p:set>
                                    <p:animEffect transition="in" filter="randombar(horizontal)">
                                      <p:cBhvr>
                                        <p:cTn id="33" dur="500"/>
                                        <p:tgtEl>
                                          <p:spTgt spid="2052"/>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1000" fill="hold"/>
                                        <p:tgtEl>
                                          <p:spTgt spid="5"/>
                                        </p:tgtEl>
                                        <p:attrNameLst>
                                          <p:attrName>ppt_w</p:attrName>
                                        </p:attrNameLst>
                                      </p:cBhvr>
                                      <p:tavLst>
                                        <p:tav tm="0">
                                          <p:val>
                                            <p:fltVal val="0"/>
                                          </p:val>
                                        </p:tav>
                                        <p:tav tm="100000">
                                          <p:val>
                                            <p:strVal val="#ppt_w"/>
                                          </p:val>
                                        </p:tav>
                                      </p:tavLst>
                                    </p:anim>
                                    <p:anim calcmode="lin" valueType="num">
                                      <p:cBhvr>
                                        <p:cTn id="39" dur="1000" fill="hold"/>
                                        <p:tgtEl>
                                          <p:spTgt spid="5"/>
                                        </p:tgtEl>
                                        <p:attrNameLst>
                                          <p:attrName>ppt_h</p:attrName>
                                        </p:attrNameLst>
                                      </p:cBhvr>
                                      <p:tavLst>
                                        <p:tav tm="0">
                                          <p:val>
                                            <p:fltVal val="0"/>
                                          </p:val>
                                        </p:tav>
                                        <p:tav tm="100000">
                                          <p:val>
                                            <p:strVal val="#ppt_h"/>
                                          </p:val>
                                        </p:tav>
                                      </p:tavLst>
                                    </p:anim>
                                    <p:anim calcmode="lin" valueType="num">
                                      <p:cBhvr>
                                        <p:cTn id="40" dur="1000" fill="hold"/>
                                        <p:tgtEl>
                                          <p:spTgt spid="5"/>
                                        </p:tgtEl>
                                        <p:attrNameLst>
                                          <p:attrName>style.rotation</p:attrName>
                                        </p:attrNameLst>
                                      </p:cBhvr>
                                      <p:tavLst>
                                        <p:tav tm="0">
                                          <p:val>
                                            <p:fltVal val="90"/>
                                          </p:val>
                                        </p:tav>
                                        <p:tav tm="100000">
                                          <p:val>
                                            <p:fltVal val="0"/>
                                          </p:val>
                                        </p:tav>
                                      </p:tavLst>
                                    </p:anim>
                                    <p:animEffect transition="in" filter="fade">
                                      <p:cBhvr>
                                        <p:cTn id="4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rPr>
              <a:t>Miremos como actúan estas tres partes de nuestro cuerpo.</a:t>
            </a:r>
            <a:endParaRPr lang="es-CO" b="1" i="1" dirty="0">
              <a:solidFill>
                <a:srgbClr val="FF0000"/>
              </a:solidFill>
            </a:endParaRPr>
          </a:p>
        </p:txBody>
      </p:sp>
      <p:pic>
        <p:nvPicPr>
          <p:cNvPr id="3074" name="Picture 2" descr="http://www.monografias.com/trabajos40/etica-cristiana/Image356.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9952" y="1615412"/>
            <a:ext cx="4896544" cy="498193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api.ning.com/files/VnrVzmhl-Cw3Rl1eiiVcfq5UGGZ4JRj*lBa38JkZFHnnAqh7iopKgj3F9DnLXktOWLVQwlDS6doaNhV1bqmGW3ONn82gin50/cuerpoalma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276872"/>
            <a:ext cx="4139952" cy="33405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3010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076"/>
                                        </p:tgtEl>
                                        <p:attrNameLst>
                                          <p:attrName>style.visibility</p:attrName>
                                        </p:attrNameLst>
                                      </p:cBhvr>
                                      <p:to>
                                        <p:strVal val="visible"/>
                                      </p:to>
                                    </p:set>
                                    <p:animEffect transition="in" filter="wheel(1)">
                                      <p:cBhvr>
                                        <p:cTn id="15" dur="20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720080"/>
          </a:xfrm>
        </p:spPr>
        <p:txBody>
          <a:bodyPr>
            <a:normAutofit/>
          </a:bodyPr>
          <a:lstStyle/>
          <a:p>
            <a:pPr marL="0" indent="0" algn="ctr">
              <a:buNone/>
            </a:pPr>
            <a:r>
              <a:rPr lang="es-CO" dirty="0" smtClean="0"/>
              <a:t>Dios </a:t>
            </a:r>
            <a:r>
              <a:rPr lang="es-CO" dirty="0"/>
              <a:t>restaura, las 3 partes del ser </a:t>
            </a:r>
            <a:r>
              <a:rPr lang="es-CO" dirty="0" smtClean="0"/>
              <a:t>humano.</a:t>
            </a:r>
            <a:endParaRPr lang="es-CO" dirty="0"/>
          </a:p>
        </p:txBody>
      </p:sp>
      <p:sp>
        <p:nvSpPr>
          <p:cNvPr id="4" name="3 Rectángulo"/>
          <p:cNvSpPr/>
          <p:nvPr/>
        </p:nvSpPr>
        <p:spPr>
          <a:xfrm>
            <a:off x="251520" y="1196752"/>
            <a:ext cx="6606480" cy="5324535"/>
          </a:xfrm>
          <a:prstGeom prst="rect">
            <a:avLst/>
          </a:prstGeom>
        </p:spPr>
        <p:txBody>
          <a:bodyPr wrap="square">
            <a:spAutoFit/>
          </a:bodyPr>
          <a:lstStyle/>
          <a:p>
            <a:r>
              <a:rPr lang="es-CO" sz="2800" dirty="0"/>
              <a:t>A). </a:t>
            </a:r>
            <a:r>
              <a:rPr lang="es-CO" sz="2800" b="1" u="sng" dirty="0"/>
              <a:t>Espíritu</a:t>
            </a:r>
            <a:r>
              <a:rPr lang="es-CO" sz="2800" dirty="0"/>
              <a:t>. Ya que estas muerto espiritualmente y cuando naces de nuevo, el pone un espíritu nuevo dentro de ti y te sella con su Santo Espíritu, y te salva de la condenación del infierno, </a:t>
            </a:r>
          </a:p>
          <a:p>
            <a:r>
              <a:rPr lang="es-CO" sz="2800" dirty="0"/>
              <a:t>B). </a:t>
            </a:r>
            <a:r>
              <a:rPr lang="es-CO" sz="3200" b="1" u="sng" dirty="0"/>
              <a:t>Alma.</a:t>
            </a:r>
            <a:r>
              <a:rPr lang="es-CO" sz="2800" dirty="0"/>
              <a:t> Mediante la santificación, el va cambiando y sanando tu mente, alma y corazón de todo los dolores y aflicciones de la vida, transformándote cada día conforme a la Palabra de Dios; </a:t>
            </a:r>
          </a:p>
          <a:p>
            <a:r>
              <a:rPr lang="es-CO" sz="2800" dirty="0"/>
              <a:t>C). </a:t>
            </a:r>
            <a:r>
              <a:rPr lang="es-CO" sz="2800" b="1" u="sng" dirty="0"/>
              <a:t>Cuerpo.</a:t>
            </a:r>
            <a:r>
              <a:rPr lang="es-CO" sz="2800" dirty="0"/>
              <a:t> Es la fase final, cuando seamos glorificados y recibamos el nuevo cuerpo. </a:t>
            </a:r>
          </a:p>
        </p:txBody>
      </p:sp>
      <p:pic>
        <p:nvPicPr>
          <p:cNvPr id="4098" name="Picture 2" descr="http://www.periodistadigital.com/imagenes/2011/01/09/bautism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53064" y="1256286"/>
            <a:ext cx="2090936" cy="1656184"/>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6" descr="http://obrerofiel.s3.amazonaws.com/wp-content/uploads/2011/02/guillermo-maldonado-crecimiento-espiritual17.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8" descr="http://obrerofiel.s3.amazonaws.com/wp-content/uploads/2011/02/guillermo-maldonado-crecimiento-espiritual17.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AutoShape 10" descr="http://obrerofiel.s3.amazonaws.com/wp-content/uploads/2011/02/guillermo-maldonado-crecimiento-espiritual17-300x225.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8" name="AutoShape 12" descr="http://obrerofiel.s3.amazonaws.com/wp-content/uploads/2011/02/guillermo-maldonado-crecimiento-espiritual17-300x225.jp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9" name="AutoShape 14" descr="http://obrerofiel.s3.amazonaws.com/wp-content/uploads/2011/02/guillermo-maldonado-crecimiento-espiritual17-300x225.jpg"/>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10" name="AutoShape 16" descr="http://obrerofiel.s3.amazonaws.com/wp-content/uploads/2011/02/guillermo-maldonado-crecimiento-espiritual17-300x225.jpg"/>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11" name="AutoShape 18" descr="data:image/jpeg;base64,/9j/4AAQSkZJRgABAQAAAQABAAD/2wCEAAkGBhISERAUEhAWFRIUFBQUFBISFRQQFRAUFBAVFBQQFBQXHCYeFxkjGRQUIC8gIyc1LCwsFR4xNTAqNSYrLCkBCQoKDgwOGg8PGiwlHyQsKSwsLCwsKiwsLCwpKSksLCwpLCwsLCksKSkpKSwsLCkpLCwsLC8sKSwsLCwsLCwsLP/AABEIAMIBAwMBIgACEQEDEQH/xAAbAAABBQEBAAAAAAAAAAAAAAAEAAECAwUGB//EAEMQAAEDAgMEBQcICgIDAAAAAAEAAgMEERIhMQUGQVETImFxgRUyVJGTwtEUNFJTcpKhwQcWIyRCYoKx4fAzQ0Rjc//EABoBAAEFAQAAAAAAAAAAAAAAAAABAgMEBQb/xAAxEQACAgECBAQFAwQDAAAAAAAAAQIRAxIhBDFBURMycbEFIjNhkUJSwRQjgfCh0eH/2gAMAwEAAhEDEQA/AMnd7d+jfR0zn08ZeYwXOIuXHPMrYpt1aA60kX3VnbsttR0t+MTfzWzG8aLq8fD43ij8q5LoU3J2xnbp7P4UkX3f8qmTdKh9Ei+7/lFE2VbpylXDQ7L8Can3M47rUQPzWP7qt/Vqht8zi+7/AJV5fdVGQqRcPjf6V+A1Mz5d2KO+VNH6lKPdyj40kf3Ucw3RzIxZOeHGl5V+EJqfcx3bsUfosf3VX+rlH6LF91bMjeSElKFgxv8ASvwg1PuBjd2i9Fi+6rWbt0XokX3f8qLn2TGoKlXCY3+lfhDdb7kajd2iBH7rF4NRTd3Nn2H7pH91VwPOJpIvnoug6CN4zy7BwUeXh8UKTivwgUpPqYbt0aAi7aeO/LClDuzQ8aOL7qNk2e5pNjcKcNL1fO619E3wMNcl+A1S7lX6tbPt8yh+7/lD/qtQZ/ukX3VdUOLdLlNAcWpISLhMSV0g1y7gTt3KIf8AiRn+lUybu0h/8OMf0/5XQthDdc1YIA7RqXw8K/QvwGqXc5X9WKQm3yaMeCQ3Np3HKnZ4NXRy7MLjkLFXQxlmRTnHFXyxX4QXLuc7NudTMaSaWOwF7luizqHdanld0jKbpGAEBrGYIyb+c6V5APc2639pbQFS51O1j3sZYyYHthaSdGvkcDZuuTRcrWjhfgHSzNghaAA2nAYGtAsG9PL2fRAWVnmpPaKpfZbk8U11OSr904mtLpKaCFliTYXe4AXsHPzJ+y1DbO3dpms69PGXON7OF8A4N9WvaSunEFLJUN6NgMUQD5JHOdK6eRwvHGXvzLRk4gZac0DXRgvcRk1WuBwY8j1TiiPJNrZMzfIVJ6LF91RdsSk9Fi+6iHNSstf+kw/tX4RX1y7gR3fpfRo/UkdgUvo7PUjbqN07+lxfsX4Qa5dzP/V+m9HZ6k36vU/o7PUtiOUAKD5Lo/p8X7F+EGuXc8t2/C1lTM1oDWh2QGgyCZWbz/O5/te6E64TiEllml3fuacPKj07dpoNHS559G381sihdlYrE3YpyaOmI+rb+a1xUOZkV1uH6Ua7L2KUnuyyWkkHagJnOCO+XEoeaS6mja5iAjakqTZr6qZd2BWwwM4qVuPYbuRgFzmUc61slP8AZ2sAAhjdQv5hStwddSk2e617gqbQeSkxzr5BLb6AZr4XA9ylDHiOZstAUbnu6wyVstIGNdci3DmpHlXLqMoHika0/mipH2zCzaKBz3G2QHEouamcMsV02aWqrFQXTV44otxicNM+xYPyZzTojoJA3VQzxrnEcmKMOx6G3ddGinF7kK6HaDbWVMlYLqJuTfIXYpq78AqIqojJEveTxUHQAC909VVMaXsncVl7dr8Do4xifNKbBjLA24m5yaLXzKep2u2FjnvNgOfE8AhdnSHGZmQEzSNs6aqfYNBsS2OGPMN+0blU88pJ6ILf7diWCXNhFNQzRtwwMZDckkRB1TM4ni6WTj3NQlfSiMF8tpJcg1sr+mkxHTq5hg48NFpywySAh8z3jjHCOgj8QzM+LlzQY0uJYAGAkNt/EdHPPPkE3DhcmoKKX/Lr2QspdbNKkdgYBe51cfpOOZd/vYiGAO1WYHlWxzkLb8FRVRKuq+ZZURAINwKMfBIRfCbKl8FhmpYNLqIwcAqxkJvoro4ctQiaJzb65pZTpbCUPBsV7s8Nu9XN2Xh84eC6FlcWsFs7LI2jXvtf+/xWfHNkm6JGkjxbfEWramwt1/dCSjva+9ZUE8X+6Elx+f6svV+5pQ8qPSN2prUdNb6sfmtinix6ushdzqeP5FTE6mMfmtN8Lf4SutwyXhxS7L2KMubLHbAyykBWfU0TmHn3IuOrI4q4ytcnqU489xDLgIJRzqRnPNEMo4zrqh56Yg9UpddvYCUdC36XgjWU8Yb2rLklc3UKh1ejw5T6iWHTRNB84qh9ThyGaBfUk6KTA8Z6KZY6W7G2E+UJGjIG3chnVb5DaynHPK421R1LA8aMz52Q9MN6VhzHho5WssB29qkyW3nNWrDTPLc3IaTYUjswSVT8WLfzND9LKIKkHKyeehvmEOdnysuq3VEgUmne4MQMZs4Z9ax7UDVXadVEueeaU9G/De91JFU/mYjZWawhL5cVmyOVEzJKl7aeFhH1z2AuIHFuWncl4mccEL6vkEE5sLnjhkkZJPVMwNzZTxNdPIT9J4GTT2E8u1GnbTR/w01/56l/49Ez81CTYjIBaSaKBg4Odief6G5k96qbW0rfNjlmAzL5P2EYA1dh84jxWXFYleqbk3u1H+WT3J8lXqUbR2pO8BjpycdxgjaIo2t/idhbrlkLnioC1gAMhkFVGcbnSFtsXmt4MZfqtH90RGxanB4I44uaVX7FfJJt0RDURDYEZIg4RazfFKnjz61rKw52hiQXVbROEN/ssySpuLIqsYy4sfWnh2fi0ZftUcNEFYu5ntY46LVodgvdY3B7iomkaCL5c1owzRtthNueablyyr5ASXUcnosraKirYHAkceAT172nMFZzZM8zkooQv5uorPI97WWrKgcn+6ElLfEj5bU20x+6Elx2f6svV+5pw8qPTt0m2oqa51jH5rRceRWRuyT8jpTw6Nv5raFQOIXX4U/Ci/svYoS8zB3v7VEvPBGvbE7hn2KympWHIuICl1JLdCGe2tKIhrswbq6p2ay4wk9yHl2WRmD4ITxyE3NCOvYfObdCmmY51w0AckEHc8le2UYXAGxLSAdLEggG/emuGhNxC7Oe2pvVDE9zWtLsJIOHzbg2IudbZ6clqbs7yOq5DEyEF1rhocCTYXNr2BNuGvBeXVBLThcDdpLTcWsQcxbmul3Ji6GSOqBacLz1H2GJobd1jcZ8hrexXLZviedu26+1Gpi4WMtkrPTYKhpOgB00tbvRjZxzSqDDMBMzF+0LiS4g4X3zYSDe9rHMacSs+rhc3zesCtrDkhxEVJdSjkg8cnFmhJXjiU0O27G3BY7TlZ4IKn0LeCn8GPJjNTNs17XG5UZzG7gFjPYeCq6chIsC6MXUb9PTsGtimnEYzwrLj2hkhtobWEbHOccgL9/IJkoONyk9g57Iz95ayOMsLW4pnmzIm8ToL+KFjnnwNidO4NH/AFRfs25m5uW9Z5udSblGU0dKHibo5qmYtHWdaCFlxm1l7EjUXzurqnbk7co2QwD/ANTcbvF7gFBjlLNK3jcu17JIe0oKroopd25DmIQwfTk6h7yXdYrOrorSGIPDg2xkc2+E8RGDxzzJ7ArK6R+HHKZJCcm9IXYXO4AAWCv2fsw4dQXHNx/mOquQ8SUtE6UVzS9mRPSlau/uUhXCTsUZIi02KmBzWo2mQEenOiTZlubIo2SkNwgHmi9o7ptjN8d+xVZcTjjLRLmO0urMQkPA5omAlgsDe/4KMUbIycTCeSg6oDnXDQAOCH82y5AUVTCXZFU4CDqum2XHTyu67bO7NFPam6BN3ROxDgOKjXFwjLRPYXQ3ujmxIeKuEDXfxZpp6SVmTmHLsyQrXG/FWPMrTGnlu+EeGtqRyf7oSUd7XXrag/z+6Elw2f6svV+5qw8qPSN2JbUlMCMujaumo4YyM2nvXObqxfulNcGxjbn611VHOGtsbldYn/ZjXZexQfmYPUQxcMip09C0/wDZZPO2N3YUKKaxycnLdc2BqQ7Lbe/Sq51A0nz1lCS3FRNSeajcJt8xdjQqNgh38Y9SyqnZJYQA65TybRIBJdYAXJJsABxJXE7xb+OcHRU7iAcnTaOI5R8QP5teVtUzJxD4aNzl6IFDW9h98IaeOdhkPSSAAPijeGEgA2L32OE6C1r2tpqrNmby0OAxyUz4Gm9nU8nSm9si5sgF+/F4Lik7SuY4iSzzc2uZpYpyxKos77Ye8cLSWCoecdrtc3CwuGhvwPjxXX0G0sJz/FeJxOz49gbqV7BQ7Mc6mglvixxMce8sBK2fh2WEovE0kVOI1N627NeerY7UBZL5QDkclQ53DMI6m2QH/wAdslsKMca3ZUuyyKvtbIK91Qx4N2i6Al2PIDYOFu9NFSOBsXW7UjjB7pi2yqpZhuRp28EC3Yc1SWSPwx0g6zXSva0TG+TsOuHvGaG21Uulk+TxG5PnkcBxFlo0+68rwLxGwFg6Y2AA5B2g7gqGbJ4zpSSiubfV/wAk0VpVtW2EuqKRms75nfRp2dXuxnJV+XSD+ypo4/55SZX+ofFSloaeL/mq2A/Qi657v9CC2jPC9rY6aN+N7rdJJcENHnOA4d9kxzxS2lOUn9tkKlLokiqSaSpeZJH4hH1WZBuI6lwbwCJoX4Tmou2TJEB1SABkVZSwYr3dY9q1cGOOLFSZWnJylZpVez2lpd6uKwXE3WnI94GHh2FZz9dFNhTXN2MkE7P2iY3XC2nbcL7ZErn6ZwDhdb0ccd2lhDr6jkos8YXbQ6LYR8rYRZzR4rLnlbiuAtpzI3CwAB7Qsipp+tYtt2jiq+FxsdKyNPtAMNx+C29nbwknM5LnarZ4DbtJ7boSOUhTSwY8qsYpNHdbR2kHgWWJLANcge5ZbKxw45K87Xy0UUOGeNVEc53zPHd9R+/1X2/dCdR3zlxV1Seb/dCS5HN9SXq/c04eVHtW5UkZ2fRBwH/C381ryRxjzVw+69WRR0w/9TfzWt5RPNdPh4eWiLT6IpykrYdURtvqhXkDihn1pVBc4nIK9HE+pE5BgjxHzk76Ij+IKNPs+Q2NskWNmuIyv4pspKL5io43fraHRxNiAN5dSCPNYQS0jU3JHqXBtWrvTtEy1MhxXaxxjYQbjC02uO83KyVyvGZvFyt9OSL2OOmJIp2HXvKZMx2ZVQkL6Ym5s7DkSTyy4n8gvW9xq55oKYHg0tHcHuAPqXkDHWPHuFs+ea9F3EriaYs4xOyH8jyXAjxxBX/h9PLT6ohzeU7qHYbZbl77cgENVUHRnJ5KHj2k4J3bQvqt5RyJ7vbsVHQfSxteOusPejacVMAAcTjo0ZnsCIrNttjY5x0A/HgO9ZVHQ0ZeypmlmnmIxCKJlo4iR5uN2pHO+qpcRklB6Y3b7EsIp7svi2xUxsa1jYoMhiLWY5HG2Ze7IYvWqPkc9Qc3TTeJw+ptgtF23AP+KkjafpTHpXeoZfihanbVS/J07gPoxARjuyufxUmLBXkw/wCZP+BJT7y/A53bdCxz34IgATmRiPYA34rNpHnEZNL+aOTfj/lQnZieGZ31kcSXOtqGknPXP1c1s03RkjENPUrGHXKWrJTUeVcrI50lt1CY9uXbZ4utHZ81M9uEtAJ4rPr2scBhaBbksuFpDuRU/hRnHa0R6qZ1FbuycOJgxDszWFVUbrHE0i3MLY2XtqSM5nLkt1u2IpR12gqr42bC91a7jtMZHmxarIpcOhXa7X2PE9l4hnyXI1NCW/Cy0MPExzLsRyi4khtJytG1SbXCz0yleKL6DbZqTVjXWF7c07qSLXEstPiTfCrkwsLcxoOtwpxws7/yQN07ZCE5wfcSzy7fFoFbUgaY/dCSjvYb1lR9v3QmXCcR9WXq/c2IeVHpm7bgaKm6ufRNzRkdC93mjJEbibMmNHSlrQ5romnO3atybZfAXYfWF1eHiIxxxin0XsZ8ottnPu2e9p+C0Nn07uLR4qbtmObfr3TwzOapp5NUdmIomhBRu4CwQ23ql0NPUScWRPcO8NNvxspjaLgsLfvaJ+Q1H8wY3wMrb/gs/LqUXL7E0Uro8ek0UmqD81aAuaLo4Cre1WBIpQKxp2LR2LtySmkD47W0c02wvF74XZXtlwzWeHKRj4j1JYtxdoTmew7v7wU9e0hjDDK0XcwnEHc3Ru1cO8XF/FFVFPh43XjsFNIJWNLjG64s5xLcF8w4OvyzFl321d7ibRxtYXBtjLfJ9ha/8xy1GtzlkVqYfiTx/Jku/wDeZE+G1LVEMk3bq6t7LRFtODcPcQwSfzAE3N+dltnYEcQHTVUcYA81vWsOWZH9lwG0995MDWCeR5AthDgxjQMg3q65W49mSv3W2iKgODo29K0g5AkuadHZ3N75eIRwmfJkyOMZU31oTLCMY21dHZ/L9ns80STnsBt+Fgov3rLGuMVK2JtrB124yTk0AN4356a8EPDsad2kTrc3DAB23dZBxUZmeQLYItc8nv0NudtPXzV3Lgi9nkcpeuy9UQxm/wBtII2ds4YMTz+0fdzj2k3sE00ZGmiI6cgWsrI6bpASTay1McfCil0K0nqdgPSkJjISpyUpvln3Kt0LhqCFYWkjLXYwc1ZFXFqFcSmBRoTW4WblNvGRqFZPtWOQE4bOXPJ1C+GhdodrZKZuZsq7KV0lZQwjZOnSSgMknskkA8r3q+eVH2vdCSW9fzyo+17oSXBcR9Wfq/c2IeVHs25W0sNBRi+kTfzW8za65LdahcaGkIOsTfzRLi5pXQ4sUZQXoitJ7nQyua/O9iqXR87d6xhVEcUjWnmp1jfJDTTlh7Vxv6RqotgjZfz5M+5jb/3LVvmqcsDebZ8c7Q9+LEwYW2dYNBNy4jjw/BV+MjKOCTJMMdeRRR5xxCsWzNu24tLoWlxBsQTm7XJotrksWQOaS1zCHA2IORB5ELm0nWqti5ODhLSyQKZV9N2KUTy4hoaSSQABxJNgEg0iVZGeH+jtUZ4nNcWuaWuGocLEeCi16HsC3Okrd4MMcMeRMYbZ4JNy0WDhpYZaEZ9ywqjaD33u4565635nih3qKdPJLI7kwSUdkPdam7W35KOoZNGbEAtcDmHMcLOBHHge9oWSnTLFPYarb9Q5hxTYukGFgYA0EGxL+0AEeJCls2dsbcNslz+4Np4ZA9xxQBrGC2Ra7E4Z9mY8QtySmIXV8Bjxzi5pVfJGbnk09JOodiPVCULXHIXVccxCvFceQB5hajTSpFY06OMNF8VyoeUHl1rA+CznvdrdNDO6+Wqg8K7b3HajpIqGF468WA/S0QlfseJvmOugfK7yLO0Q7qo8yooYcid2Ocl2K5oLKqyIJuMyr4nNtwJ7Vb1NIjAC1MtIuaWnFbsss5wSxlYjGsknCSeIMknslZAHlO9nzyo+37oST72fPKj7fuhMuC4j6s/V+5sw8q9D1LdWqcKKlF8hE380XNMSs3duP9zpbH/qb+a0GscCut4eEfDi/svYpTluyD4H/RNu5M0EahaMe0n6HNTe5ozLVOm47NDGDRNaRndDzRgaFXzSjhkg3uupIxvmI3RXBC1gIYAATew09XBef7wn96n+37oXoVl55vDIDUzFpuMVrjmGgH8QVkfF4Rhhio7b/wAMn4eTlNtmXItzcvZ2OcvIyiF/6nZN/DEfBYTl3e41Nhp3O+skPqYA0fjiWT8OxrJxEb6b/gmzyqDNWt2NHUgMey50aRk5vaHcB+C4beHd4Uxu2ZsjcWEWBa7zSbkaWy5+C7XeDaRgZ0TP+aQdbnGw54e85E+A4lcfvJTmJsEZN3kOkkubm7jha3wAPiSrXxGUMsnKC8vNjMKcVv1MWyqVkbua1Id16iRzQIy0HVz+qB28z4BZEccpuoqy05JK2ZDWkmwFyeC6bZm6DsTOmyLgHdHxAOhdyyuba91wup2TutHSM6RzCSBfpHtwl5yAZGDpckD81fTA3L3Zvcbn4DsyHgAtXh/h1zSk76uun/pWnnpNoKo6bA0NjaGtGgGXj3opjCb3KrbVZKt788iukUa2Soz7LJaGwvcIYhSLjzUVJG+o1isk1KyVk4B3Jkk6AGSupWTWSCDgpWTJIAtiaOKsbCw8UPdOCmtPuBe6lHAodzbKeIpiEK1zA8m3s+eVH2/dCZPvb88qPt+6ElwvEfVn6v3NmHlXoeobrQD5FSku/wCpuXrRsk9jZYm7jyKSm/8AmFpNF9V2fDQ/tRb7L2M6b+ZhbaoAZaquSrJVhoLC91H5M8jzbhSrRzG7gxKUcROguiRS21HrRMOFuYOfYleSlsJRz28Fa6CB7hk/JrbjRxOvgAT4LzhzvWu2/SRXucKdh0u9/fYNaD+J9a4ZxXK/E80p5tL6F/h41CyJK9Z3c2c6KnphYGRzWiJjtHSP6xe7+VpcL8zYc15XRwB8kbTo57QSNQ0uGI+q69FFQ+rnMguyFnVY1ptZoPVaD+feVDwkpJuMOctv+x+RLnLkjpqL9HojkfLU1jHSG5yGQJNybudmfDivM/0gOj+XStikxsY1jMYtYuDAX2tycSPBdmadgu5wuBmS8l1gMyTcryypfdzjwLnEeJJCk4rBl4eChOWz3pDceSORtpEtnw45omkEhz2AgakFwvbwuvcnb52yho8PK+FndkF5VuhsyN8jH9LaSM4uiwgE2vYh18/Uu0q6vo2EjzycMfGzrZv/AKQfWQpOH4SDwvLkfok1uNnlevTEJ2vtR9TIA43EfnW0x8QOwXI7y5VWUKKjLGgWz496I6M8lvcHhWHH92U82TVIgAkQnslZXSEYBJOnsgQjZPZSDexP0R5JLAgphoTYEsKAFdMpYEsCLAinv2KZhUgxvElJaAqJSCuDBwBUvk55JNSAHukiTTHknbT80mtBR45vb89qPt+6ElPfMWrqn7fuhJcPn+rL1fubMPKvQ9A3YefktN/82rWe0kjJZe67QaWmtr0bV1VFRtPnPs4aAjI+K7HHNRxRf2XsZ8r1MFZQvAzBV7HSNFg05IqvqHMt1rhD021LG9/BN1SkroTkxhWOIOJnjZUMmF7m3dZaddtJj25CyymRF5yF0Q3VtUIzhv0l1rX1ETWiwZEL973uP9gFxpK3t9zatmH0cDedrRtuPWVgrk+Jd5ZNdzRx7RRp7ubMfPO1rGkka2BNr5XNtNV7NQ7FdHG1kcLjYZktIxHic/8AdFw36Ldsy0zKoxRNcXujaXOOHCGNebdvnrspd6K138cbPsgu/urXCQzx+bHC76sjyuD2lIo3i3aqH08zWsa0ubYYnAakX0vwuvM5tzarER0dzzBuPXZekSPqZRd1S49jQGqh2ynWu5zz3vI/tZWcvCcTxEk8lL/f8jI5cWNVGzjtnfo+qScTpWxWzviu7LiANF0OyaGSc9IAXRR9SMnMuDf4z2k3ce9qt2lGGNELG/tJh18ySIycmEnTERn2NK3qGV0MbGs80Dll2myOE4Zxm97r8WGXItPqAua8a3TC5Oq2X7XDsnMBQ+FjtB4LcWR/qRRcV0YGKdx5FKOldfzVbK62gITMnIOqdcqELvkOXm5qtlCeLSFfHXHi5XdMSLXsodU0OpAMlM4HqknwVbqaTiCFpMDmm91Nm0QCcWfel8SXRWGldTH6AjVIlo4LRnfG855dyDkpRwKkjO+YxquQ7ZGEaWPrVLo76WV3yA2vdMyjJNmpU4rkw3Kn07hwTGF3JaR2JNl8VU/ZsoNiCkWWL6oVxfYBDipCQ8UdFTuac8vC6JaGjzg0+FimyyrsCiZYcDqSpho+n+C0HmL6IVEsUfDVJrvow0nim+vz+qzv19f6Qklvp8+qvt+6Elx2b6kvV+5rw8qPR90YCaSn4fswc/FdNRzA9V7CQOIQG6FC11BRkOseibcEZcVrOgwA2dc9gXUY8iliivsijJPUx56Bh80k34HgmZsllusLdyHZPnxUZqgjR1wpFGfJMa6K6mgc2+DNqzqvapgY97smtFyOfIDtJsPFHsqiDxVG8exhV07gxwY5n7RxfcMIaDk4jMZkWyOdskubLLFjbavYSMVKSR47tCrdJLJI7znvc88c3OJtda27G7ArMd5ujDLA9TGc/NyxDLJ3qQFTsyS7rRk4dSOsPWEVu3tCanmDo43PxdV8QBu8cALA2IOht/dcricPETycupoyTr5T0/dfdqClhcx0xeXPLy7D0duq1oba55fitZ2z4L5PVWztmyysY80sseIXLZGhrm58Rf8A261G7uOyOB34fFb8c2HFFKM9ii4Tk94me/ZcQGUtihXlsYc8uJYwXd28AwdpNgt6bYRt5oAGtyfyC5baMRmmbTxjqMOKQji+2fg0G3e7sTJcWpR0wlbY6OFp3JbE93IQ50k8ou95NhwbwNuwCzR2A81tyxs/hdh7DmhoNhS2GAWA700+xphqL9ynx48cEkpEc5SlvQ9RGy1wc0JFIWm9k/ydwNrEHtScx5NvyVpJJVZC2aUD2OzIzVskMTxbIH1ICPZkg4K9tDKSBhJ8FBJRu1IkTfVEptjcWuB7kLJA5vai5KZ7TofC6bpDfME+CIyl3sGkBhshGmSgKR2pGS0pKnLK47LIc1T+Av4J6nLohrSA30h4KlzXBaIBJzYb9mSKZCzK4I7wneLp5iaLMVgd22RNPI4cFsNpITo89yZ1Gweab96jedPahyxtAZrXjLhzVEkzjn0i0ZqcaXy7FUzZjTxPimxnBbitMA8oPAte47QqXyE8FpVdJbIW7wEO3ZmXn+FlLGcOYxqXIEYxXNYFP5AOZ9SsZs5p4lOc49xEmeH77j9/qvt+6E6ffqPDtCrHJ/uhJchm+pL1fua8PKjLZtOZoAbNIAMgA9wAHIC+SfytP9fJ7R/xSSTNT7jqG8qTfXSffd8U3lOb66T77vikkjVLuJSF5Sm+uk++74pztOaxHTSWOoxusbZi4ukkjU31CiLq+UixleRyLnEeq6jFWyNN2yOaebXEf2KSSaKEjb1T6VN7V/xTHbtT6TN7V/xSSQA3luo9Jl9o/wCKgzakwJImkBOpD3C9zfnzSSS2BYNu1PpM3tX/ABTHblT6TL7R/wAU6SLYEDtef6+X2j/ikNrz/Xy+0f8AFOkl1PuJSF5ZqPSJfaP+KcbaqPSJfaP+KSSTUwoXluo9Jl9o/wCKbyxUekS+0f8AFJJGp9wobyvP9fL7R/xUhtqoH/kS+0f8Ukkup9wpCO2qj0iX2j/iona8/wBfL7R/xTpI1PuFDeVZ/r5Pvu+KXlef6+T2j/ikkjU+4Uh/K8/18vtH/FI7ZqPSJfaP+KdJJqfcKI+V5/r5faP+KXlef6+T2j/ikkl1PuFIXlef6+T2j/il5Xn+vl9o/wCKdJGp9wpA0krnEuc4ucdS4kk95KSSSYOP/9k="/>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12" name="AutoShape 20" descr="data:image/jpeg;base64,/9j/4AAQSkZJRgABAQAAAQABAAD/2wCEAAkGBhISERAUEhAWFRIUFBQUFBISFRQQFRAUFBAVFBQQFBQXHCYeFxkjGRQUIC8gIyc1LCwsFR4xNTAqNSYrLCkBCQoKDgwOGg8PGiwlHyQsKSwsLCwsKiwsLCwpKSksLCwpLCwsLCksKSkpKSwsLCkpLCwsLC8sKSwsLCwsLCwsLP/AABEIAMIBAwMBIgACEQEDEQH/xAAbAAABBQEBAAAAAAAAAAAAAAAEAAECAwUGB//EAEMQAAEDAgMEBQcICgIDAAAAAAEAAgMEERIhMQUGQVETImFxgRUyVJGTwtEUNFJTcpKhwQcWIyRCYoKx4fAzQ0Rjc//EABoBAAEFAQAAAAAAAAAAAAAAAAABAgMEBQb/xAAxEQACAgECBAQFAwQDAAAAAAAAAQIRAxIhBDFBURMycbEFIjNhkUJSwRQjgfCh0eH/2gAMAwEAAhEDEQA/AMnd7d+jfR0zn08ZeYwXOIuXHPMrYpt1aA60kX3VnbsttR0t+MTfzWzG8aLq8fD43ij8q5LoU3J2xnbp7P4UkX3f8qmTdKh9Ei+7/lFE2VbpylXDQ7L8Can3M47rUQPzWP7qt/Vqht8zi+7/AJV5fdVGQqRcPjf6V+A1Mz5d2KO+VNH6lKPdyj40kf3Ucw3RzIxZOeHGl5V+EJqfcx3bsUfosf3VX+rlH6LF91bMjeSElKFgxv8ASvwg1PuBjd2i9Fi+6rWbt0XokX3f8qLn2TGoKlXCY3+lfhDdb7kajd2iBH7rF4NRTd3Nn2H7pH91VwPOJpIvnoug6CN4zy7BwUeXh8UKTivwgUpPqYbt0aAi7aeO/LClDuzQ8aOL7qNk2e5pNjcKcNL1fO619E3wMNcl+A1S7lX6tbPt8yh+7/lD/qtQZ/ukX3VdUOLdLlNAcWpISLhMSV0g1y7gTt3KIf8AiRn+lUybu0h/8OMf0/5XQthDdc1YIA7RqXw8K/QvwGqXc5X9WKQm3yaMeCQ3Np3HKnZ4NXRy7MLjkLFXQxlmRTnHFXyxX4QXLuc7NudTMaSaWOwF7luizqHdanld0jKbpGAEBrGYIyb+c6V5APc2639pbQFS51O1j3sZYyYHthaSdGvkcDZuuTRcrWjhfgHSzNghaAA2nAYGtAsG9PL2fRAWVnmpPaKpfZbk8U11OSr904mtLpKaCFliTYXe4AXsHPzJ+y1DbO3dpms69PGXON7OF8A4N9WvaSunEFLJUN6NgMUQD5JHOdK6eRwvHGXvzLRk4gZac0DXRgvcRk1WuBwY8j1TiiPJNrZMzfIVJ6LF91RdsSk9Fi+6iHNSstf+kw/tX4RX1y7gR3fpfRo/UkdgUvo7PUjbqN07+lxfsX4Qa5dzP/V+m9HZ6k36vU/o7PUtiOUAKD5Lo/p8X7F+EGuXc8t2/C1lTM1oDWh2QGgyCZWbz/O5/te6E64TiEllml3fuacPKj07dpoNHS559G381sihdlYrE3YpyaOmI+rb+a1xUOZkV1uH6Ua7L2KUnuyyWkkHagJnOCO+XEoeaS6mja5iAjakqTZr6qZd2BWwwM4qVuPYbuRgFzmUc61slP8AZ2sAAhjdQv5hStwddSk2e617gqbQeSkxzr5BLb6AZr4XA9ylDHiOZstAUbnu6wyVstIGNdci3DmpHlXLqMoHika0/mipH2zCzaKBz3G2QHEouamcMsV02aWqrFQXTV44otxicNM+xYPyZzTojoJA3VQzxrnEcmKMOx6G3ddGinF7kK6HaDbWVMlYLqJuTfIXYpq78AqIqojJEveTxUHQAC909VVMaXsncVl7dr8Do4xifNKbBjLA24m5yaLXzKep2u2FjnvNgOfE8AhdnSHGZmQEzSNs6aqfYNBsS2OGPMN+0blU88pJ6ILf7diWCXNhFNQzRtwwMZDckkRB1TM4ni6WTj3NQlfSiMF8tpJcg1sr+mkxHTq5hg48NFpywySAh8z3jjHCOgj8QzM+LlzQY0uJYAGAkNt/EdHPPPkE3DhcmoKKX/Lr2QspdbNKkdgYBe51cfpOOZd/vYiGAO1WYHlWxzkLb8FRVRKuq+ZZURAINwKMfBIRfCbKl8FhmpYNLqIwcAqxkJvoro4ctQiaJzb65pZTpbCUPBsV7s8Nu9XN2Xh84eC6FlcWsFs7LI2jXvtf+/xWfHNkm6JGkjxbfEWramwt1/dCSjva+9ZUE8X+6Elx+f6svV+5pQ8qPSN2prUdNb6sfmtinix6ushdzqeP5FTE6mMfmtN8Lf4SutwyXhxS7L2KMubLHbAyykBWfU0TmHn3IuOrI4q4ytcnqU489xDLgIJRzqRnPNEMo4zrqh56Yg9UpddvYCUdC36XgjWU8Yb2rLklc3UKh1ejw5T6iWHTRNB84qh9ThyGaBfUk6KTA8Z6KZY6W7G2E+UJGjIG3chnVb5DaynHPK421R1LA8aMz52Q9MN6VhzHho5WssB29qkyW3nNWrDTPLc3IaTYUjswSVT8WLfzND9LKIKkHKyeehvmEOdnysuq3VEgUmne4MQMZs4Z9ax7UDVXadVEueeaU9G/De91JFU/mYjZWawhL5cVmyOVEzJKl7aeFhH1z2AuIHFuWncl4mccEL6vkEE5sLnjhkkZJPVMwNzZTxNdPIT9J4GTT2E8u1GnbTR/w01/56l/49Ez81CTYjIBaSaKBg4Odief6G5k96qbW0rfNjlmAzL5P2EYA1dh84jxWXFYleqbk3u1H+WT3J8lXqUbR2pO8BjpycdxgjaIo2t/idhbrlkLnioC1gAMhkFVGcbnSFtsXmt4MZfqtH90RGxanB4I44uaVX7FfJJt0RDURDYEZIg4RazfFKnjz61rKw52hiQXVbROEN/ssySpuLIqsYy4sfWnh2fi0ZftUcNEFYu5ntY46LVodgvdY3B7iomkaCL5c1owzRtthNueablyyr5ASXUcnosraKirYHAkceAT172nMFZzZM8zkooQv5uorPI97WWrKgcn+6ElLfEj5bU20x+6Elx2f6svV+5pw8qPTt0m2oqa51jH5rRceRWRuyT8jpTw6Nv5raFQOIXX4U/Ci/svYoS8zB3v7VEvPBGvbE7hn2KympWHIuICl1JLdCGe2tKIhrswbq6p2ay4wk9yHl2WRmD4ITxyE3NCOvYfObdCmmY51w0AckEHc8le2UYXAGxLSAdLEggG/emuGhNxC7Oe2pvVDE9zWtLsJIOHzbg2IudbZ6clqbs7yOq5DEyEF1rhocCTYXNr2BNuGvBeXVBLThcDdpLTcWsQcxbmul3Ji6GSOqBacLz1H2GJobd1jcZ8hrexXLZviedu26+1Gpi4WMtkrPTYKhpOgB00tbvRjZxzSqDDMBMzF+0LiS4g4X3zYSDe9rHMacSs+rhc3zesCtrDkhxEVJdSjkg8cnFmhJXjiU0O27G3BY7TlZ4IKn0LeCn8GPJjNTNs17XG5UZzG7gFjPYeCq6chIsC6MXUb9PTsGtimnEYzwrLj2hkhtobWEbHOccgL9/IJkoONyk9g57Iz95ayOMsLW4pnmzIm8ToL+KFjnnwNidO4NH/AFRfs25m5uW9Z5udSblGU0dKHibo5qmYtHWdaCFlxm1l7EjUXzurqnbk7co2QwD/ANTcbvF7gFBjlLNK3jcu17JIe0oKroopd25DmIQwfTk6h7yXdYrOrorSGIPDg2xkc2+E8RGDxzzJ7ArK6R+HHKZJCcm9IXYXO4AAWCv2fsw4dQXHNx/mOquQ8SUtE6UVzS9mRPSlau/uUhXCTsUZIi02KmBzWo2mQEenOiTZlubIo2SkNwgHmi9o7ptjN8d+xVZcTjjLRLmO0urMQkPA5omAlgsDe/4KMUbIycTCeSg6oDnXDQAOCH82y5AUVTCXZFU4CDqum2XHTyu67bO7NFPam6BN3ROxDgOKjXFwjLRPYXQ3ujmxIeKuEDXfxZpp6SVmTmHLsyQrXG/FWPMrTGnlu+EeGtqRyf7oSUd7XXrag/z+6Elw2f6svV+5qw8qPSN2JbUlMCMujaumo4YyM2nvXObqxfulNcGxjbn611VHOGtsbldYn/ZjXZexQfmYPUQxcMip09C0/wDZZPO2N3YUKKaxycnLdc2BqQ7Lbe/Sq51A0nz1lCS3FRNSeajcJt8xdjQqNgh38Y9SyqnZJYQA65TybRIBJdYAXJJsABxJXE7xb+OcHRU7iAcnTaOI5R8QP5teVtUzJxD4aNzl6IFDW9h98IaeOdhkPSSAAPijeGEgA2L32OE6C1r2tpqrNmby0OAxyUz4Gm9nU8nSm9si5sgF+/F4Lik7SuY4iSzzc2uZpYpyxKos77Ye8cLSWCoecdrtc3CwuGhvwPjxXX0G0sJz/FeJxOz49gbqV7BQ7Mc6mglvixxMce8sBK2fh2WEovE0kVOI1N627NeerY7UBZL5QDkclQ53DMI6m2QH/wAdslsKMca3ZUuyyKvtbIK91Qx4N2i6Al2PIDYOFu9NFSOBsXW7UjjB7pi2yqpZhuRp28EC3Yc1SWSPwx0g6zXSva0TG+TsOuHvGaG21Uulk+TxG5PnkcBxFlo0+68rwLxGwFg6Y2AA5B2g7gqGbJ4zpSSiubfV/wAk0VpVtW2EuqKRms75nfRp2dXuxnJV+XSD+ypo4/55SZX+ofFSloaeL/mq2A/Qi657v9CC2jPC9rY6aN+N7rdJJcENHnOA4d9kxzxS2lOUn9tkKlLokiqSaSpeZJH4hH1WZBuI6lwbwCJoX4Tmou2TJEB1SABkVZSwYr3dY9q1cGOOLFSZWnJylZpVez2lpd6uKwXE3WnI94GHh2FZz9dFNhTXN2MkE7P2iY3XC2nbcL7ZErn6ZwDhdb0ccd2lhDr6jkos8YXbQ6LYR8rYRZzR4rLnlbiuAtpzI3CwAB7Qsipp+tYtt2jiq+FxsdKyNPtAMNx+C29nbwknM5LnarZ4DbtJ7boSOUhTSwY8qsYpNHdbR2kHgWWJLANcge5ZbKxw45K87Xy0UUOGeNVEc53zPHd9R+/1X2/dCdR3zlxV1Seb/dCS5HN9SXq/c04eVHtW5UkZ2fRBwH/C381ryRxjzVw+69WRR0w/9TfzWt5RPNdPh4eWiLT6IpykrYdURtvqhXkDihn1pVBc4nIK9HE+pE5BgjxHzk76Ij+IKNPs+Q2NskWNmuIyv4pspKL5io43fraHRxNiAN5dSCPNYQS0jU3JHqXBtWrvTtEy1MhxXaxxjYQbjC02uO83KyVyvGZvFyt9OSL2OOmJIp2HXvKZMx2ZVQkL6Ym5s7DkSTyy4n8gvW9xq55oKYHg0tHcHuAPqXkDHWPHuFs+ea9F3EriaYs4xOyH8jyXAjxxBX/h9PLT6ohzeU7qHYbZbl77cgENVUHRnJ5KHj2k4J3bQvqt5RyJ7vbsVHQfSxteOusPejacVMAAcTjo0ZnsCIrNttjY5x0A/HgO9ZVHQ0ZeypmlmnmIxCKJlo4iR5uN2pHO+qpcRklB6Y3b7EsIp7svi2xUxsa1jYoMhiLWY5HG2Ze7IYvWqPkc9Qc3TTeJw+ptgtF23AP+KkjafpTHpXeoZfihanbVS/J07gPoxARjuyufxUmLBXkw/wCZP+BJT7y/A53bdCxz34IgATmRiPYA34rNpHnEZNL+aOTfj/lQnZieGZ31kcSXOtqGknPXP1c1s03RkjENPUrGHXKWrJTUeVcrI50lt1CY9uXbZ4utHZ81M9uEtAJ4rPr2scBhaBbksuFpDuRU/hRnHa0R6qZ1FbuycOJgxDszWFVUbrHE0i3MLY2XtqSM5nLkt1u2IpR12gqr42bC91a7jtMZHmxarIpcOhXa7X2PE9l4hnyXI1NCW/Cy0MPExzLsRyi4khtJytG1SbXCz0yleKL6DbZqTVjXWF7c07qSLXEstPiTfCrkwsLcxoOtwpxws7/yQN07ZCE5wfcSzy7fFoFbUgaY/dCSjvYb1lR9v3QmXCcR9WXq/c2IeVHpm7bgaKm6ufRNzRkdC93mjJEbibMmNHSlrQ5romnO3atybZfAXYfWF1eHiIxxxin0XsZ8ottnPu2e9p+C0Nn07uLR4qbtmObfr3TwzOapp5NUdmIomhBRu4CwQ23ql0NPUScWRPcO8NNvxspjaLgsLfvaJ+Q1H8wY3wMrb/gs/LqUXL7E0Uro8ek0UmqD81aAuaLo4Cre1WBIpQKxp2LR2LtySmkD47W0c02wvF74XZXtlwzWeHKRj4j1JYtxdoTmew7v7wU9e0hjDDK0XcwnEHc3Ru1cO8XF/FFVFPh43XjsFNIJWNLjG64s5xLcF8w4OvyzFl321d7ibRxtYXBtjLfJ9ha/8xy1GtzlkVqYfiTx/Jku/wDeZE+G1LVEMk3bq6t7LRFtODcPcQwSfzAE3N+dltnYEcQHTVUcYA81vWsOWZH9lwG0995MDWCeR5AthDgxjQMg3q65W49mSv3W2iKgODo29K0g5AkuadHZ3N75eIRwmfJkyOMZU31oTLCMY21dHZ/L9ns80STnsBt+Fgov3rLGuMVK2JtrB124yTk0AN4356a8EPDsad2kTrc3DAB23dZBxUZmeQLYItc8nv0NudtPXzV3Lgi9nkcpeuy9UQxm/wBtII2ds4YMTz+0fdzj2k3sE00ZGmiI6cgWsrI6bpASTay1McfCil0K0nqdgPSkJjISpyUpvln3Kt0LhqCFYWkjLXYwc1ZFXFqFcSmBRoTW4WblNvGRqFZPtWOQE4bOXPJ1C+GhdodrZKZuZsq7KV0lZQwjZOnSSgMknskkA8r3q+eVH2vdCSW9fzyo+17oSXBcR9Wfq/c2IeVHs25W0sNBRi+kTfzW8za65LdahcaGkIOsTfzRLi5pXQ4sUZQXoitJ7nQyua/O9iqXR87d6xhVEcUjWnmp1jfJDTTlh7Vxv6RqotgjZfz5M+5jb/3LVvmqcsDebZ8c7Q9+LEwYW2dYNBNy4jjw/BV+MjKOCTJMMdeRRR5xxCsWzNu24tLoWlxBsQTm7XJotrksWQOaS1zCHA2IORB5ELm0nWqti5ODhLSyQKZV9N2KUTy4hoaSSQABxJNgEg0iVZGeH+jtUZ4nNcWuaWuGocLEeCi16HsC3Okrd4MMcMeRMYbZ4JNy0WDhpYZaEZ9ywqjaD33u4565635nih3qKdPJLI7kwSUdkPdam7W35KOoZNGbEAtcDmHMcLOBHHge9oWSnTLFPYarb9Q5hxTYukGFgYA0EGxL+0AEeJCls2dsbcNslz+4Np4ZA9xxQBrGC2Ra7E4Z9mY8QtySmIXV8Bjxzi5pVfJGbnk09JOodiPVCULXHIXVccxCvFceQB5hajTSpFY06OMNF8VyoeUHl1rA+CznvdrdNDO6+Wqg8K7b3HajpIqGF468WA/S0QlfseJvmOugfK7yLO0Q7qo8yooYcid2Ocl2K5oLKqyIJuMyr4nNtwJ7Vb1NIjAC1MtIuaWnFbsss5wSxlYjGsknCSeIMknslZAHlO9nzyo+37oST72fPKj7fuhMuC4j6s/V+5sw8q9D1LdWqcKKlF8hE380XNMSs3duP9zpbH/qb+a0GscCut4eEfDi/svYpTluyD4H/RNu5M0EahaMe0n6HNTe5ozLVOm47NDGDRNaRndDzRgaFXzSjhkg3uupIxvmI3RXBC1gIYAATew09XBef7wn96n+37oXoVl55vDIDUzFpuMVrjmGgH8QVkfF4Rhhio7b/wAMn4eTlNtmXItzcvZ2OcvIyiF/6nZN/DEfBYTl3e41Nhp3O+skPqYA0fjiWT8OxrJxEb6b/gmzyqDNWt2NHUgMey50aRk5vaHcB+C4beHd4Uxu2ZsjcWEWBa7zSbkaWy5+C7XeDaRgZ0TP+aQdbnGw54e85E+A4lcfvJTmJsEZN3kOkkubm7jha3wAPiSrXxGUMsnKC8vNjMKcVv1MWyqVkbua1Id16iRzQIy0HVz+qB28z4BZEccpuoqy05JK2ZDWkmwFyeC6bZm6DsTOmyLgHdHxAOhdyyuba91wup2TutHSM6RzCSBfpHtwl5yAZGDpckD81fTA3L3Zvcbn4DsyHgAtXh/h1zSk76uun/pWnnpNoKo6bA0NjaGtGgGXj3opjCb3KrbVZKt788iukUa2Soz7LJaGwvcIYhSLjzUVJG+o1isk1KyVk4B3Jkk6AGSupWTWSCDgpWTJIAtiaOKsbCw8UPdOCmtPuBe6lHAodzbKeIpiEK1zA8m3s+eVH2/dCZPvb88qPt+6ElwvEfVn6v3NmHlXoeobrQD5FSku/wCpuXrRsk9jZYm7jyKSm/8AmFpNF9V2fDQ/tRb7L2M6b+ZhbaoAZaquSrJVhoLC91H5M8jzbhSrRzG7gxKUcROguiRS21HrRMOFuYOfYleSlsJRz28Fa6CB7hk/JrbjRxOvgAT4LzhzvWu2/SRXucKdh0u9/fYNaD+J9a4ZxXK/E80p5tL6F/h41CyJK9Z3c2c6KnphYGRzWiJjtHSP6xe7+VpcL8zYc15XRwB8kbTo57QSNQ0uGI+q69FFQ+rnMguyFnVY1ptZoPVaD+feVDwkpJuMOctv+x+RLnLkjpqL9HojkfLU1jHSG5yGQJNybudmfDivM/0gOj+XStikxsY1jMYtYuDAX2tycSPBdmadgu5wuBmS8l1gMyTcryypfdzjwLnEeJJCk4rBl4eChOWz3pDceSORtpEtnw45omkEhz2AgakFwvbwuvcnb52yho8PK+FndkF5VuhsyN8jH9LaSM4uiwgE2vYh18/Uu0q6vo2EjzycMfGzrZv/AKQfWQpOH4SDwvLkfok1uNnlevTEJ2vtR9TIA43EfnW0x8QOwXI7y5VWUKKjLGgWz496I6M8lvcHhWHH92U82TVIgAkQnslZXSEYBJOnsgQjZPZSDexP0R5JLAgphoTYEsKAFdMpYEsCLAinv2KZhUgxvElJaAqJSCuDBwBUvk55JNSAHukiTTHknbT80mtBR45vb89qPt+6ElPfMWrqn7fuhJcPn+rL1fubMPKvQ9A3YefktN/82rWe0kjJZe67QaWmtr0bV1VFRtPnPs4aAjI+K7HHNRxRf2XsZ8r1MFZQvAzBV7HSNFg05IqvqHMt1rhD021LG9/BN1SkroTkxhWOIOJnjZUMmF7m3dZaddtJj25CyymRF5yF0Q3VtUIzhv0l1rX1ETWiwZEL973uP9gFxpK3t9zatmH0cDedrRtuPWVgrk+Jd5ZNdzRx7RRp7ubMfPO1rGkka2BNr5XNtNV7NQ7FdHG1kcLjYZktIxHic/8AdFw36Ldsy0zKoxRNcXujaXOOHCGNebdvnrspd6K138cbPsgu/urXCQzx+bHC76sjyuD2lIo3i3aqH08zWsa0ubYYnAakX0vwuvM5tzarER0dzzBuPXZekSPqZRd1S49jQGqh2ynWu5zz3vI/tZWcvCcTxEk8lL/f8jI5cWNVGzjtnfo+qScTpWxWzviu7LiANF0OyaGSc9IAXRR9SMnMuDf4z2k3ce9qt2lGGNELG/tJh18ySIycmEnTERn2NK3qGV0MbGs80Dll2myOE4Zxm97r8WGXItPqAua8a3TC5Oq2X7XDsnMBQ+FjtB4LcWR/qRRcV0YGKdx5FKOldfzVbK62gITMnIOqdcqELvkOXm5qtlCeLSFfHXHi5XdMSLXsodU0OpAMlM4HqknwVbqaTiCFpMDmm91Nm0QCcWfel8SXRWGldTH6AjVIlo4LRnfG855dyDkpRwKkjO+YxquQ7ZGEaWPrVLo76WV3yA2vdMyjJNmpU4rkw3Kn07hwTGF3JaR2JNl8VU/ZsoNiCkWWL6oVxfYBDipCQ8UdFTuac8vC6JaGjzg0+FimyyrsCiZYcDqSpho+n+C0HmL6IVEsUfDVJrvow0nim+vz+qzv19f6Qklvp8+qvt+6Elx2b6kvV+5rw8qPR90YCaSn4fswc/FdNRzA9V7CQOIQG6FC11BRkOseibcEZcVrOgwA2dc9gXUY8iliivsijJPUx56Bh80k34HgmZsllusLdyHZPnxUZqgjR1wpFGfJMa6K6mgc2+DNqzqvapgY97smtFyOfIDtJsPFHsqiDxVG8exhV07gxwY5n7RxfcMIaDk4jMZkWyOdskubLLFjbavYSMVKSR47tCrdJLJI7znvc88c3OJtda27G7ArMd5ujDLA9TGc/NyxDLJ3qQFTsyS7rRk4dSOsPWEVu3tCanmDo43PxdV8QBu8cALA2IOht/dcricPETycupoyTr5T0/dfdqClhcx0xeXPLy7D0duq1oba55fitZ2z4L5PVWztmyysY80sseIXLZGhrm58Rf8A261G7uOyOB34fFb8c2HFFKM9ii4Tk94me/ZcQGUtihXlsYc8uJYwXd28AwdpNgt6bYRt5oAGtyfyC5baMRmmbTxjqMOKQji+2fg0G3e7sTJcWpR0wlbY6OFp3JbE93IQ50k8ou95NhwbwNuwCzR2A81tyxs/hdh7DmhoNhS2GAWA700+xphqL9ynx48cEkpEc5SlvQ9RGy1wc0JFIWm9k/ydwNrEHtScx5NvyVpJJVZC2aUD2OzIzVskMTxbIH1ICPZkg4K9tDKSBhJ8FBJRu1IkTfVEptjcWuB7kLJA5vai5KZ7TofC6bpDfME+CIyl3sGkBhshGmSgKR2pGS0pKnLK47LIc1T+Av4J6nLohrSA30h4KlzXBaIBJzYb9mSKZCzK4I7wneLp5iaLMVgd22RNPI4cFsNpITo89yZ1Gweab96jedPahyxtAZrXjLhzVEkzjn0i0ZqcaXy7FUzZjTxPimxnBbitMA8oPAte47QqXyE8FpVdJbIW7wEO3ZmXn+FlLGcOYxqXIEYxXNYFP5AOZ9SsZs5p4lOc49xEmeH77j9/qvt+6E6ffqPDtCrHJ/uhJchm+pL1fua8PKjLZtOZoAbNIAMgA9wAHIC+SfytP9fJ7R/xSSTNT7jqG8qTfXSffd8U3lOb66T77vikkjVLuJSF5Sm+uk++74pztOaxHTSWOoxusbZi4ukkjU31CiLq+UixleRyLnEeq6jFWyNN2yOaebXEf2KSSaKEjb1T6VN7V/xTHbtT6TN7V/xSSQA3luo9Jl9o/wCKgzakwJImkBOpD3C9zfnzSSS2BYNu1PpM3tX/ABTHblT6TL7R/wAU6SLYEDtef6+X2j/ikNrz/Xy+0f8AFOkl1PuJSF5ZqPSJfaP+KcbaqPSJfaP+KSSTUwoXluo9Jl9o/wCKbyxUekS+0f8AFJJGp9wobyvP9fL7R/xUhtqoH/kS+0f8Ukkup9wpCO2qj0iX2j/iona8/wBfL7R/xTpI1PuFDeVZ/r5Pvu+KXlef6+T2j/ikkjU+4Uh/K8/18vtH/FI7ZqPSJfaP+KdJJqfcKI+V5/r5faP+KXlef6+T2j/ikkl1PuFIXlef6+T2j/il5Xn+vl9o/wCKdJGp9wpA0krnEuc4ucdS4kk95KSSSYOP/9k="/>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13" name="AutoShape 22" descr="http://obrerofiel.s3.amazonaws.com/wp-content/uploads/2011/02/guillermo-maldonado-crecimiento-espiritual17.jpg"/>
          <p:cNvSpPr>
            <a:spLocks noChangeAspect="1" noChangeArrowheads="1"/>
          </p:cNvSpPr>
          <p:nvPr/>
        </p:nvSpPr>
        <p:spPr bwMode="auto">
          <a:xfrm>
            <a:off x="1374775"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4120" name="Picture 24" descr="http://t1.gstatic.com/images?q=tbn:ANd9GcS1U0CFruhpHYWZ-OGOf531syHee3ClUvUd2UhwLo_1hAAiEmU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7999" y="3284984"/>
            <a:ext cx="2288637" cy="1648967"/>
          </a:xfrm>
          <a:prstGeom prst="rect">
            <a:avLst/>
          </a:prstGeom>
          <a:noFill/>
          <a:extLst>
            <a:ext uri="{909E8E84-426E-40DD-AFC4-6F175D3DCCD1}">
              <a14:hiddenFill xmlns:a14="http://schemas.microsoft.com/office/drawing/2010/main">
                <a:solidFill>
                  <a:srgbClr val="FFFFFF"/>
                </a:solidFill>
              </a14:hiddenFill>
            </a:ext>
          </a:extLst>
        </p:spPr>
      </p:pic>
      <p:pic>
        <p:nvPicPr>
          <p:cNvPr id="4122" name="Picture 26" descr="http://www.lasprofecias.com/topic_images/6_941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53064" y="5229200"/>
            <a:ext cx="2090936" cy="1292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6846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p:cTn id="15"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4098"/>
                                        </p:tgtEl>
                                        <p:attrNameLst>
                                          <p:attrName>style.visibility</p:attrName>
                                        </p:attrNameLst>
                                      </p:cBhvr>
                                      <p:to>
                                        <p:strVal val="visible"/>
                                      </p:to>
                                    </p:set>
                                    <p:animEffect transition="in" filter="fade">
                                      <p:cBhvr>
                                        <p:cTn id="23" dur="1000"/>
                                        <p:tgtEl>
                                          <p:spTgt spid="4098"/>
                                        </p:tgtEl>
                                      </p:cBhvr>
                                    </p:animEffect>
                                    <p:anim calcmode="lin" valueType="num">
                                      <p:cBhvr>
                                        <p:cTn id="24" dur="1000" fill="hold"/>
                                        <p:tgtEl>
                                          <p:spTgt spid="4098"/>
                                        </p:tgtEl>
                                        <p:attrNameLst>
                                          <p:attrName>ppt_x</p:attrName>
                                        </p:attrNameLst>
                                      </p:cBhvr>
                                      <p:tavLst>
                                        <p:tav tm="0">
                                          <p:val>
                                            <p:strVal val="#ppt_x"/>
                                          </p:val>
                                        </p:tav>
                                        <p:tav tm="100000">
                                          <p:val>
                                            <p:strVal val="#ppt_x"/>
                                          </p:val>
                                        </p:tav>
                                      </p:tavLst>
                                    </p:anim>
                                    <p:anim calcmode="lin" valueType="num">
                                      <p:cBhvr>
                                        <p:cTn id="25"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nodeType="clickEffect">
                                  <p:stCondLst>
                                    <p:cond delay="0"/>
                                  </p:stCondLst>
                                  <p:childTnLst>
                                    <p:set>
                                      <p:cBhvr>
                                        <p:cTn id="29" dur="1" fill="hold">
                                          <p:stCondLst>
                                            <p:cond delay="0"/>
                                          </p:stCondLst>
                                        </p:cTn>
                                        <p:tgtEl>
                                          <p:spTgt spid="4">
                                            <p:txEl>
                                              <p:pRg st="1" end="1"/>
                                            </p:txEl>
                                          </p:spTgt>
                                        </p:tgtEl>
                                        <p:attrNameLst>
                                          <p:attrName>style.visibility</p:attrName>
                                        </p:attrNameLst>
                                      </p:cBhvr>
                                      <p:to>
                                        <p:strVal val="visible"/>
                                      </p:to>
                                    </p:set>
                                    <p:anim calcmode="lin" valueType="num">
                                      <p:cBhvr>
                                        <p:cTn id="30"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31"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32" dur="100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33" dur="1000"/>
                                        <p:tgtEl>
                                          <p:spTgt spid="4">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4120"/>
                                        </p:tgtEl>
                                        <p:attrNameLst>
                                          <p:attrName>style.visibility</p:attrName>
                                        </p:attrNameLst>
                                      </p:cBhvr>
                                      <p:to>
                                        <p:strVal val="visible"/>
                                      </p:to>
                                    </p:set>
                                    <p:animEffect transition="in" filter="fade">
                                      <p:cBhvr>
                                        <p:cTn id="38" dur="1000"/>
                                        <p:tgtEl>
                                          <p:spTgt spid="4120"/>
                                        </p:tgtEl>
                                      </p:cBhvr>
                                    </p:animEffect>
                                    <p:anim calcmode="lin" valueType="num">
                                      <p:cBhvr>
                                        <p:cTn id="39" dur="1000" fill="hold"/>
                                        <p:tgtEl>
                                          <p:spTgt spid="4120"/>
                                        </p:tgtEl>
                                        <p:attrNameLst>
                                          <p:attrName>ppt_x</p:attrName>
                                        </p:attrNameLst>
                                      </p:cBhvr>
                                      <p:tavLst>
                                        <p:tav tm="0">
                                          <p:val>
                                            <p:strVal val="#ppt_x"/>
                                          </p:val>
                                        </p:tav>
                                        <p:tav tm="100000">
                                          <p:val>
                                            <p:strVal val="#ppt_x"/>
                                          </p:val>
                                        </p:tav>
                                      </p:tavLst>
                                    </p:anim>
                                    <p:anim calcmode="lin" valueType="num">
                                      <p:cBhvr>
                                        <p:cTn id="40" dur="1000" fill="hold"/>
                                        <p:tgtEl>
                                          <p:spTgt spid="4120"/>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31" presetClass="entr" presetSubtype="0" fill="hold" nodeType="clickEffect">
                                  <p:stCondLst>
                                    <p:cond delay="0"/>
                                  </p:stCondLst>
                                  <p:childTnLst>
                                    <p:set>
                                      <p:cBhvr>
                                        <p:cTn id="44" dur="1" fill="hold">
                                          <p:stCondLst>
                                            <p:cond delay="0"/>
                                          </p:stCondLst>
                                        </p:cTn>
                                        <p:tgtEl>
                                          <p:spTgt spid="4">
                                            <p:txEl>
                                              <p:pRg st="2" end="2"/>
                                            </p:txEl>
                                          </p:spTgt>
                                        </p:tgtEl>
                                        <p:attrNameLst>
                                          <p:attrName>style.visibility</p:attrName>
                                        </p:attrNameLst>
                                      </p:cBhvr>
                                      <p:to>
                                        <p:strVal val="visible"/>
                                      </p:to>
                                    </p:set>
                                    <p:anim calcmode="lin" valueType="num">
                                      <p:cBhvr>
                                        <p:cTn id="45" dur="1000" fill="hold"/>
                                        <p:tgtEl>
                                          <p:spTgt spid="4">
                                            <p:txEl>
                                              <p:pRg st="2" end="2"/>
                                            </p:txEl>
                                          </p:spTgt>
                                        </p:tgtEl>
                                        <p:attrNameLst>
                                          <p:attrName>ppt_w</p:attrName>
                                        </p:attrNameLst>
                                      </p:cBhvr>
                                      <p:tavLst>
                                        <p:tav tm="0">
                                          <p:val>
                                            <p:fltVal val="0"/>
                                          </p:val>
                                        </p:tav>
                                        <p:tav tm="100000">
                                          <p:val>
                                            <p:strVal val="#ppt_w"/>
                                          </p:val>
                                        </p:tav>
                                      </p:tavLst>
                                    </p:anim>
                                    <p:anim calcmode="lin" valueType="num">
                                      <p:cBhvr>
                                        <p:cTn id="46" dur="1000" fill="hold"/>
                                        <p:tgtEl>
                                          <p:spTgt spid="4">
                                            <p:txEl>
                                              <p:pRg st="2" end="2"/>
                                            </p:txEl>
                                          </p:spTgt>
                                        </p:tgtEl>
                                        <p:attrNameLst>
                                          <p:attrName>ppt_h</p:attrName>
                                        </p:attrNameLst>
                                      </p:cBhvr>
                                      <p:tavLst>
                                        <p:tav tm="0">
                                          <p:val>
                                            <p:fltVal val="0"/>
                                          </p:val>
                                        </p:tav>
                                        <p:tav tm="100000">
                                          <p:val>
                                            <p:strVal val="#ppt_h"/>
                                          </p:val>
                                        </p:tav>
                                      </p:tavLst>
                                    </p:anim>
                                    <p:anim calcmode="lin" valueType="num">
                                      <p:cBhvr>
                                        <p:cTn id="47" dur="1000" fill="hold"/>
                                        <p:tgtEl>
                                          <p:spTgt spid="4">
                                            <p:txEl>
                                              <p:pRg st="2" end="2"/>
                                            </p:txEl>
                                          </p:spTgt>
                                        </p:tgtEl>
                                        <p:attrNameLst>
                                          <p:attrName>style.rotation</p:attrName>
                                        </p:attrNameLst>
                                      </p:cBhvr>
                                      <p:tavLst>
                                        <p:tav tm="0">
                                          <p:val>
                                            <p:fltVal val="90"/>
                                          </p:val>
                                        </p:tav>
                                        <p:tav tm="100000">
                                          <p:val>
                                            <p:fltVal val="0"/>
                                          </p:val>
                                        </p:tav>
                                      </p:tavLst>
                                    </p:anim>
                                    <p:animEffect transition="in" filter="fade">
                                      <p:cBhvr>
                                        <p:cTn id="48" dur="1000"/>
                                        <p:tgtEl>
                                          <p:spTgt spid="4">
                                            <p:txEl>
                                              <p:pRg st="2" end="2"/>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4122"/>
                                        </p:tgtEl>
                                        <p:attrNameLst>
                                          <p:attrName>style.visibility</p:attrName>
                                        </p:attrNameLst>
                                      </p:cBhvr>
                                      <p:to>
                                        <p:strVal val="visible"/>
                                      </p:to>
                                    </p:set>
                                    <p:animEffect transition="in" filter="fade">
                                      <p:cBhvr>
                                        <p:cTn id="53" dur="1000"/>
                                        <p:tgtEl>
                                          <p:spTgt spid="4122"/>
                                        </p:tgtEl>
                                      </p:cBhvr>
                                    </p:animEffect>
                                    <p:anim calcmode="lin" valueType="num">
                                      <p:cBhvr>
                                        <p:cTn id="54" dur="1000" fill="hold"/>
                                        <p:tgtEl>
                                          <p:spTgt spid="4122"/>
                                        </p:tgtEl>
                                        <p:attrNameLst>
                                          <p:attrName>ppt_x</p:attrName>
                                        </p:attrNameLst>
                                      </p:cBhvr>
                                      <p:tavLst>
                                        <p:tav tm="0">
                                          <p:val>
                                            <p:strVal val="#ppt_x"/>
                                          </p:val>
                                        </p:tav>
                                        <p:tav tm="100000">
                                          <p:val>
                                            <p:strVal val="#ppt_x"/>
                                          </p:val>
                                        </p:tav>
                                      </p:tavLst>
                                    </p:anim>
                                    <p:anim calcmode="lin" valueType="num">
                                      <p:cBhvr>
                                        <p:cTn id="55" dur="1000" fill="hold"/>
                                        <p:tgtEl>
                                          <p:spTgt spid="41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12968" cy="6480720"/>
          </a:xfrm>
          <a:solidFill>
            <a:schemeClr val="accent6">
              <a:lumMod val="60000"/>
              <a:lumOff val="40000"/>
            </a:schemeClr>
          </a:solidFill>
        </p:spPr>
        <p:txBody>
          <a:bodyPr>
            <a:normAutofit fontScale="85000" lnSpcReduction="10000"/>
          </a:bodyPr>
          <a:lstStyle/>
          <a:p>
            <a:pPr marL="0" indent="0">
              <a:buNone/>
            </a:pPr>
            <a:r>
              <a:rPr lang="es-CO" dirty="0"/>
              <a:t>El señor nos comparte hoy mediante su </a:t>
            </a:r>
            <a:r>
              <a:rPr lang="es-CO" dirty="0" smtClean="0"/>
              <a:t>Palabra</a:t>
            </a:r>
            <a:r>
              <a:rPr lang="es-CO" dirty="0"/>
              <a:t>, acerca del alma, como el sana nuestro ser, como él se vuelve en nuestro verdadero amor; fuera de un mensaje sicológico, es algo </a:t>
            </a:r>
            <a:r>
              <a:rPr lang="es-CO" dirty="0" smtClean="0"/>
              <a:t>real</a:t>
            </a:r>
            <a:r>
              <a:rPr lang="es-CO" dirty="0"/>
              <a:t>.</a:t>
            </a:r>
            <a:r>
              <a:rPr lang="es-CO" dirty="0" smtClean="0"/>
              <a:t> </a:t>
            </a:r>
          </a:p>
          <a:p>
            <a:pPr marL="0" indent="0">
              <a:buNone/>
            </a:pPr>
            <a:endParaRPr lang="es-CO" dirty="0" smtClean="0"/>
          </a:p>
          <a:p>
            <a:pPr marL="0" indent="0">
              <a:buNone/>
            </a:pPr>
            <a:r>
              <a:rPr lang="es-CO" dirty="0"/>
              <a:t>Lo primero que es restaurado es tu espíritu, y eres librado de la condenación del pecado. Y Dios comienza a perfeccionarte en tu hombre interior día a día; </a:t>
            </a:r>
            <a:r>
              <a:rPr lang="es-CO" i="1" dirty="0"/>
              <a:t>“</a:t>
            </a:r>
            <a:r>
              <a:rPr lang="es-CO" b="1" i="1" dirty="0">
                <a:latin typeface="Agency FB" pitchFamily="34" charset="0"/>
              </a:rPr>
              <a:t>Por tanto, no desmayamos; antes aunque este nuestro hombre exterior se va desgastando, el interior no obstante se renueva de día en día</a:t>
            </a:r>
            <a:r>
              <a:rPr lang="es-CO" i="1" dirty="0"/>
              <a:t>” </a:t>
            </a:r>
            <a:r>
              <a:rPr lang="es-CO" b="1" i="1" dirty="0">
                <a:solidFill>
                  <a:srgbClr val="FF0000"/>
                </a:solidFill>
              </a:rPr>
              <a:t>2Corintios 4:16</a:t>
            </a:r>
            <a:r>
              <a:rPr lang="es-CO" dirty="0">
                <a:solidFill>
                  <a:srgbClr val="FF0000"/>
                </a:solidFill>
              </a:rPr>
              <a:t>;</a:t>
            </a:r>
            <a:br>
              <a:rPr lang="es-CO" dirty="0">
                <a:solidFill>
                  <a:srgbClr val="FF0000"/>
                </a:solidFill>
              </a:rPr>
            </a:br>
            <a:endParaRPr lang="es-CO" dirty="0">
              <a:solidFill>
                <a:srgbClr val="FF0000"/>
              </a:solidFill>
            </a:endParaRPr>
          </a:p>
          <a:p>
            <a:pPr marL="0" indent="0">
              <a:buNone/>
            </a:pPr>
            <a:r>
              <a:rPr lang="es-CO" dirty="0" smtClean="0"/>
              <a:t>Luego Dios </a:t>
            </a:r>
            <a:r>
              <a:rPr lang="es-CO" dirty="0"/>
              <a:t>va sanando y restaurando tu alma </a:t>
            </a:r>
            <a:r>
              <a:rPr lang="es-CO" dirty="0" smtClean="0"/>
              <a:t>poco a poco de </a:t>
            </a:r>
            <a:r>
              <a:rPr lang="es-CO" dirty="0"/>
              <a:t>todo el daño, por vivir apartado de </a:t>
            </a:r>
            <a:r>
              <a:rPr lang="es-CO" dirty="0" smtClean="0"/>
              <a:t>Él</a:t>
            </a:r>
            <a:r>
              <a:rPr lang="es-CO" dirty="0"/>
              <a:t>; </a:t>
            </a:r>
            <a:r>
              <a:rPr lang="es-CO" i="1" u="sng" dirty="0"/>
              <a:t>eso si es que has nacido de nuevo</a:t>
            </a:r>
            <a:r>
              <a:rPr lang="es-CO" dirty="0"/>
              <a:t>; esta fase solo tiene efecto cuando has </a:t>
            </a:r>
            <a:r>
              <a:rPr lang="es-CO" dirty="0" smtClean="0"/>
              <a:t>experimentado</a:t>
            </a:r>
            <a:r>
              <a:rPr lang="es-CO" dirty="0"/>
              <a:t> </a:t>
            </a:r>
            <a:r>
              <a:rPr lang="es-CO" b="1" dirty="0" smtClean="0">
                <a:solidFill>
                  <a:srgbClr val="FF0000"/>
                </a:solidFill>
              </a:rPr>
              <a:t>(1)</a:t>
            </a:r>
            <a:r>
              <a:rPr lang="es-CO" dirty="0" smtClean="0"/>
              <a:t>, el </a:t>
            </a:r>
            <a:r>
              <a:rPr lang="es-CO" i="1" u="sng" dirty="0"/>
              <a:t>nuevo nacimiento </a:t>
            </a:r>
            <a:r>
              <a:rPr lang="es-CO" dirty="0"/>
              <a:t>por medio del arrepentimiento y </a:t>
            </a:r>
            <a:r>
              <a:rPr lang="es-CO" b="1" dirty="0" smtClean="0">
                <a:solidFill>
                  <a:srgbClr val="FF0000"/>
                </a:solidFill>
              </a:rPr>
              <a:t>(2)</a:t>
            </a:r>
            <a:r>
              <a:rPr lang="es-CO" dirty="0" smtClean="0"/>
              <a:t>, la </a:t>
            </a:r>
            <a:r>
              <a:rPr lang="es-CO" i="1" u="sng" dirty="0"/>
              <a:t>fe en la obra de Jesús en la cruz</a:t>
            </a:r>
            <a:r>
              <a:rPr lang="es-CO" i="1" u="sng" dirty="0" smtClean="0"/>
              <a:t>.</a:t>
            </a:r>
          </a:p>
          <a:p>
            <a:pPr marL="0" indent="0">
              <a:buNone/>
            </a:pPr>
            <a:r>
              <a:rPr lang="es-CO" i="1" u="sng" dirty="0" smtClean="0"/>
              <a:t> </a:t>
            </a:r>
          </a:p>
        </p:txBody>
      </p:sp>
    </p:spTree>
    <p:extLst>
      <p:ext uri="{BB962C8B-B14F-4D97-AF65-F5344CB8AC3E}">
        <p14:creationId xmlns:p14="http://schemas.microsoft.com/office/powerpoint/2010/main" val="2978390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88640"/>
            <a:ext cx="8136904" cy="2088232"/>
          </a:xfrm>
        </p:spPr>
        <p:txBody>
          <a:bodyPr>
            <a:normAutofit/>
          </a:bodyPr>
          <a:lstStyle/>
          <a:p>
            <a:pPr marL="0" indent="0" algn="ctr">
              <a:buNone/>
            </a:pPr>
            <a:r>
              <a:rPr lang="es-CO" i="1" dirty="0"/>
              <a:t>“.. Conforme a las riquezas de su gloria, el ser fortalecidos con poder en el hombre interior por su Espíritu; para que habite Cristo por la fe en vuestros corazones..” </a:t>
            </a:r>
            <a:r>
              <a:rPr lang="es-CO" b="1" i="1" dirty="0">
                <a:solidFill>
                  <a:srgbClr val="FF0000"/>
                </a:solidFill>
              </a:rPr>
              <a:t>Efesios 3:16-17</a:t>
            </a:r>
            <a:endParaRPr lang="es-CO" dirty="0">
              <a:solidFill>
                <a:srgbClr val="FF0000"/>
              </a:solidFill>
            </a:endParaRPr>
          </a:p>
          <a:p>
            <a:endParaRPr lang="es-CO" dirty="0"/>
          </a:p>
        </p:txBody>
      </p:sp>
      <p:pic>
        <p:nvPicPr>
          <p:cNvPr id="5122" name="Picture 2" descr="http://1.bp.blogspot.com/_rjH6NumhtnU/SBTC3hkMTwI/AAAAAAAAAPo/MbZJ10ztw3w/s1600/vid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420888"/>
            <a:ext cx="8568952" cy="3733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155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wheel(1)">
                                      <p:cBhvr>
                                        <p:cTn id="7" dur="2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592288"/>
          </a:xfrm>
        </p:spPr>
        <p:txBody>
          <a:bodyPr>
            <a:normAutofit fontScale="92500" lnSpcReduction="20000"/>
          </a:bodyPr>
          <a:lstStyle/>
          <a:p>
            <a:pPr marL="0" indent="0" algn="ctr">
              <a:buNone/>
            </a:pPr>
            <a:r>
              <a:rPr lang="es-CO" sz="3600" b="1" i="1" u="sng" dirty="0" smtClean="0"/>
              <a:t>Alma</a:t>
            </a:r>
            <a:r>
              <a:rPr lang="es-CO" sz="3600" b="1" i="1" dirty="0" smtClean="0"/>
              <a:t> </a:t>
            </a:r>
            <a:r>
              <a:rPr lang="es-CO" dirty="0" smtClean="0"/>
              <a:t> </a:t>
            </a:r>
            <a:r>
              <a:rPr lang="es-CO" dirty="0"/>
              <a:t>v</a:t>
            </a:r>
            <a:r>
              <a:rPr lang="es-CO" dirty="0" smtClean="0"/>
              <a:t>iene </a:t>
            </a:r>
            <a:r>
              <a:rPr lang="es-CO" dirty="0"/>
              <a:t>de la palabra hebrea </a:t>
            </a:r>
            <a:r>
              <a:rPr lang="es-CO" b="1" i="1" dirty="0"/>
              <a:t>“Néfesh</a:t>
            </a:r>
            <a:r>
              <a:rPr lang="es-CO" b="1" i="1" dirty="0" smtClean="0"/>
              <a:t>”; </a:t>
            </a:r>
            <a:r>
              <a:rPr lang="es-CO" i="1" dirty="0" smtClean="0"/>
              <a:t>que quiere decir:</a:t>
            </a:r>
            <a:r>
              <a:rPr lang="es-CO" b="1" i="1" dirty="0" smtClean="0"/>
              <a:t> </a:t>
            </a:r>
            <a:r>
              <a:rPr lang="es-CO" dirty="0"/>
              <a:t> </a:t>
            </a:r>
            <a:r>
              <a:rPr lang="es-CO" dirty="0" smtClean="0"/>
              <a:t>»</a:t>
            </a:r>
            <a:r>
              <a:rPr lang="es-CO" i="1" dirty="0" smtClean="0"/>
              <a:t>aliento</a:t>
            </a:r>
            <a:r>
              <a:rPr lang="es-CO" i="1" dirty="0"/>
              <a:t>, alma, anhelo, ánimo, antojo, apetito, corazón, deseo, hombre interior, íntimo, mente, persona, ser, vida, </a:t>
            </a:r>
            <a:r>
              <a:rPr lang="es-CO" i="1" dirty="0" smtClean="0"/>
              <a:t>voluntad».</a:t>
            </a:r>
            <a:r>
              <a:rPr lang="es-CO" dirty="0" smtClean="0"/>
              <a:t> </a:t>
            </a:r>
            <a:r>
              <a:rPr lang="es-CO" i="1" dirty="0" smtClean="0"/>
              <a:t>Gr</a:t>
            </a:r>
            <a:r>
              <a:rPr lang="es-CO" i="1" dirty="0"/>
              <a:t>. </a:t>
            </a:r>
            <a:r>
              <a:rPr lang="es-CO" b="1" i="1" dirty="0"/>
              <a:t>“Psujé”,</a:t>
            </a:r>
            <a:r>
              <a:rPr lang="es-CO" i="1" dirty="0"/>
              <a:t> </a:t>
            </a:r>
            <a:r>
              <a:rPr lang="es-CO" i="1" dirty="0" smtClean="0"/>
              <a:t>que quiere decir: «persona</a:t>
            </a:r>
            <a:r>
              <a:rPr lang="es-CO" i="1" dirty="0"/>
              <a:t>, vida, ser, alma, animo, </a:t>
            </a:r>
            <a:r>
              <a:rPr lang="es-CO" i="1" dirty="0" smtClean="0"/>
              <a:t>corazón».</a:t>
            </a:r>
            <a:r>
              <a:rPr lang="es-CO" i="1" dirty="0" smtClean="0">
                <a:solidFill>
                  <a:srgbClr val="FF0000"/>
                </a:solidFill>
              </a:rPr>
              <a:t>Gén.2:7.</a:t>
            </a:r>
            <a:endParaRPr lang="es-CO" dirty="0">
              <a:solidFill>
                <a:srgbClr val="FF0000"/>
              </a:solidFill>
            </a:endParaRPr>
          </a:p>
        </p:txBody>
      </p:sp>
      <p:sp>
        <p:nvSpPr>
          <p:cNvPr id="4" name="3 Rectángulo"/>
          <p:cNvSpPr/>
          <p:nvPr/>
        </p:nvSpPr>
        <p:spPr>
          <a:xfrm>
            <a:off x="107504" y="3040055"/>
            <a:ext cx="5400600" cy="4154984"/>
          </a:xfrm>
          <a:prstGeom prst="rect">
            <a:avLst/>
          </a:prstGeom>
        </p:spPr>
        <p:txBody>
          <a:bodyPr wrap="square">
            <a:spAutoFit/>
          </a:bodyPr>
          <a:lstStyle/>
          <a:p>
            <a:pPr algn="ctr"/>
            <a:r>
              <a:rPr lang="es-CO" sz="2400" dirty="0" smtClean="0"/>
              <a:t>Como vimos, el </a:t>
            </a:r>
            <a:r>
              <a:rPr lang="es-CO" sz="2400" dirty="0"/>
              <a:t>alma es el hombre interior, el centro de tu voluntad, sueños y deseos; es el centro de tus emociones, tus sentimientos, tus recuerdos, tus fantasías, tus deseos, tus anhelos, tus aspiraciones; el alma guarda los pensamientos que hay dentro de ti, también guarda las heridas y traumas del pasado; las experiencias vividas causando sufrimiento y dolor en la mente </a:t>
            </a:r>
            <a:br>
              <a:rPr lang="es-CO" sz="2400" dirty="0"/>
            </a:br>
            <a:endParaRPr lang="es-CO" sz="2400" dirty="0"/>
          </a:p>
        </p:txBody>
      </p:sp>
      <p:sp>
        <p:nvSpPr>
          <p:cNvPr id="5" name="4 Rectángulo"/>
          <p:cNvSpPr/>
          <p:nvPr/>
        </p:nvSpPr>
        <p:spPr>
          <a:xfrm>
            <a:off x="6012160" y="5517232"/>
            <a:ext cx="2952328" cy="1384995"/>
          </a:xfrm>
          <a:prstGeom prst="rect">
            <a:avLst/>
          </a:prstGeom>
        </p:spPr>
        <p:txBody>
          <a:bodyPr wrap="square">
            <a:spAutoFit/>
          </a:bodyPr>
          <a:lstStyle/>
          <a:p>
            <a:pPr algn="ctr"/>
            <a:r>
              <a:rPr lang="es-CO" sz="2800" b="1" i="1" dirty="0">
                <a:solidFill>
                  <a:srgbClr val="FF0000"/>
                </a:solidFill>
              </a:rPr>
              <a:t>Aquí hay </a:t>
            </a:r>
            <a:r>
              <a:rPr lang="es-CO" sz="2800" b="1" i="1" dirty="0" smtClean="0">
                <a:solidFill>
                  <a:srgbClr val="FF0000"/>
                </a:solidFill>
              </a:rPr>
              <a:t>dos personas</a:t>
            </a:r>
            <a:r>
              <a:rPr lang="es-CO" sz="2800" b="1" i="1" dirty="0">
                <a:solidFill>
                  <a:srgbClr val="FF0000"/>
                </a:solidFill>
              </a:rPr>
              <a:t>, </a:t>
            </a:r>
            <a:r>
              <a:rPr lang="es-CO" sz="2800" b="1" i="1" dirty="0" smtClean="0">
                <a:solidFill>
                  <a:srgbClr val="FF0000"/>
                </a:solidFill>
              </a:rPr>
              <a:t>dos almas</a:t>
            </a:r>
            <a:r>
              <a:rPr lang="es-CO" sz="2800" b="1" i="1" dirty="0">
                <a:solidFill>
                  <a:srgbClr val="FF0000"/>
                </a:solidFill>
              </a:rPr>
              <a:t>.</a:t>
            </a:r>
            <a:endParaRPr lang="es-CO" sz="2800" dirty="0">
              <a:solidFill>
                <a:srgbClr val="FF0000"/>
              </a:solidFill>
            </a:endParaRPr>
          </a:p>
        </p:txBody>
      </p:sp>
      <p:pic>
        <p:nvPicPr>
          <p:cNvPr id="6148" name="Picture 4" descr="http://t2.gstatic.com/images?q=tbn:ANd9GcT9CTN20ac63-K0mJ4MfDAxnG7wd-YXMGUeWj_CHZWXm3HjQixhB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3397" y="3040056"/>
            <a:ext cx="2476500" cy="2308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112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6148"/>
                                        </p:tgtEl>
                                        <p:attrNameLst>
                                          <p:attrName>style.visibility</p:attrName>
                                        </p:attrNameLst>
                                      </p:cBhvr>
                                      <p:to>
                                        <p:strVal val="visible"/>
                                      </p:to>
                                    </p:set>
                                    <p:animEffect transition="in" filter="wheel(1)">
                                      <p:cBhvr>
                                        <p:cTn id="12" dur="2000"/>
                                        <p:tgtEl>
                                          <p:spTgt spid="614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194920" cy="4333714"/>
          </a:xfrm>
        </p:spPr>
        <p:txBody>
          <a:bodyPr>
            <a:normAutofit fontScale="85000" lnSpcReduction="10000"/>
          </a:bodyPr>
          <a:lstStyle/>
          <a:p>
            <a:pPr marL="0" indent="0">
              <a:buNone/>
            </a:pPr>
            <a:r>
              <a:rPr lang="es-CO" dirty="0"/>
              <a:t>Querido hermano, el problema principal radica en lo mismo de siempre, vivir apartados de Dios, cuando vivimos lejos de la </a:t>
            </a:r>
            <a:r>
              <a:rPr lang="es-CO" dirty="0" smtClean="0"/>
              <a:t>Palabra</a:t>
            </a:r>
            <a:r>
              <a:rPr lang="es-CO" dirty="0"/>
              <a:t>, lejos de la </a:t>
            </a:r>
            <a:r>
              <a:rPr lang="es-CO" dirty="0" smtClean="0"/>
              <a:t>Biblia</a:t>
            </a:r>
            <a:r>
              <a:rPr lang="es-CO" dirty="0"/>
              <a:t>, somos dañados físicamente, </a:t>
            </a:r>
            <a:r>
              <a:rPr lang="es-CO" dirty="0" smtClean="0"/>
              <a:t>almaticamente </a:t>
            </a:r>
            <a:r>
              <a:rPr lang="es-CO" i="1" u="sng" dirty="0" smtClean="0"/>
              <a:t>(ligados)</a:t>
            </a:r>
            <a:r>
              <a:rPr lang="es-CO" dirty="0" smtClean="0"/>
              <a:t> </a:t>
            </a:r>
            <a:r>
              <a:rPr lang="es-CO" dirty="0"/>
              <a:t>y finalmente muertos espiritualmente; el señor nos manda en su palabra que guardemos sus mandamientos y así guardaremos sana nuestra </a:t>
            </a:r>
            <a:r>
              <a:rPr lang="es-CO" dirty="0" smtClean="0"/>
              <a:t>alma</a:t>
            </a:r>
            <a:r>
              <a:rPr lang="es-CO" dirty="0"/>
              <a:t>.</a:t>
            </a:r>
          </a:p>
        </p:txBody>
      </p:sp>
      <p:pic>
        <p:nvPicPr>
          <p:cNvPr id="7170" name="Picture 2" descr="http://1.bp.blogspot.com/-KDNCh8h7NCA/UC6J7B3wAbI/AAAAAAAAAO4/1RcshuyIuts/s200/Cuerd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32656"/>
            <a:ext cx="3168352" cy="237626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67850" y="5264333"/>
            <a:ext cx="8552622" cy="954107"/>
          </a:xfrm>
          <a:prstGeom prst="rect">
            <a:avLst/>
          </a:prstGeom>
        </p:spPr>
        <p:txBody>
          <a:bodyPr wrap="square">
            <a:spAutoFit/>
          </a:bodyPr>
          <a:lstStyle/>
          <a:p>
            <a:r>
              <a:rPr lang="es-CO" i="1" dirty="0"/>
              <a:t>“</a:t>
            </a:r>
            <a:r>
              <a:rPr lang="es-CO" sz="2800" b="1" i="1" dirty="0">
                <a:solidFill>
                  <a:srgbClr val="FF0000"/>
                </a:solidFill>
              </a:rPr>
              <a:t>El que guarda el mandamiento guarda su alma; Mas el que menosprecia sus caminos morirá.” </a:t>
            </a:r>
            <a:r>
              <a:rPr lang="es-CO" sz="2800" b="1" i="1" dirty="0" smtClean="0"/>
              <a:t>Proverbios 19:16.</a:t>
            </a:r>
            <a:endParaRPr lang="es-CO" sz="2800" b="1" dirty="0"/>
          </a:p>
        </p:txBody>
      </p:sp>
      <p:sp>
        <p:nvSpPr>
          <p:cNvPr id="5" name="4 Rectángulo"/>
          <p:cNvSpPr/>
          <p:nvPr/>
        </p:nvSpPr>
        <p:spPr>
          <a:xfrm>
            <a:off x="5652119" y="2727378"/>
            <a:ext cx="3152023" cy="1938992"/>
          </a:xfrm>
          <a:prstGeom prst="rect">
            <a:avLst/>
          </a:prstGeom>
        </p:spPr>
        <p:txBody>
          <a:bodyPr wrap="square">
            <a:spAutoFit/>
          </a:bodyPr>
          <a:lstStyle/>
          <a:p>
            <a:pPr algn="ctr"/>
            <a:r>
              <a:rPr lang="es-CO" sz="2000" b="1" i="1" dirty="0" smtClean="0"/>
              <a:t>Dios quiere </a:t>
            </a:r>
            <a:r>
              <a:rPr lang="es-CO" sz="2000" b="1" i="1" dirty="0"/>
              <a:t>que cortemos con aquello que nos mantiene «ligados</a:t>
            </a:r>
            <a:r>
              <a:rPr lang="es-CO" sz="2000" b="1" i="1" dirty="0" smtClean="0"/>
              <a:t>», conectados </a:t>
            </a:r>
            <a:r>
              <a:rPr lang="es-CO" sz="2000" b="1" i="1" dirty="0"/>
              <a:t>al </a:t>
            </a:r>
            <a:r>
              <a:rPr lang="es-CO" sz="2000" b="1" i="1" dirty="0" smtClean="0"/>
              <a:t>mal, y que no nos permite crecer espiritualmente.</a:t>
            </a:r>
            <a:endParaRPr lang="es-CO" sz="2000" b="1" dirty="0"/>
          </a:p>
        </p:txBody>
      </p:sp>
    </p:spTree>
    <p:extLst>
      <p:ext uri="{BB962C8B-B14F-4D97-AF65-F5344CB8AC3E}">
        <p14:creationId xmlns:p14="http://schemas.microsoft.com/office/powerpoint/2010/main" val="4256696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1000"/>
                                        <p:tgtEl>
                                          <p:spTgt spid="7170"/>
                                        </p:tgtEl>
                                      </p:cBhvr>
                                    </p:animEffect>
                                    <p:anim calcmode="lin" valueType="num">
                                      <p:cBhvr>
                                        <p:cTn id="8" dur="1000" fill="hold"/>
                                        <p:tgtEl>
                                          <p:spTgt spid="7170"/>
                                        </p:tgtEl>
                                        <p:attrNameLst>
                                          <p:attrName>ppt_x</p:attrName>
                                        </p:attrNameLst>
                                      </p:cBhvr>
                                      <p:tavLst>
                                        <p:tav tm="0">
                                          <p:val>
                                            <p:strVal val="#ppt_x"/>
                                          </p:val>
                                        </p:tav>
                                        <p:tav tm="100000">
                                          <p:val>
                                            <p:strVal val="#ppt_x"/>
                                          </p:val>
                                        </p:tav>
                                      </p:tavLst>
                                    </p:anim>
                                    <p:anim calcmode="lin" valueType="num">
                                      <p:cBhvr>
                                        <p:cTn id="9" dur="1000" fill="hold"/>
                                        <p:tgtEl>
                                          <p:spTgt spid="717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fltVal val="0"/>
                                          </p:val>
                                        </p:tav>
                                        <p:tav tm="100000">
                                          <p:val>
                                            <p:strVal val="#ppt_w"/>
                                          </p:val>
                                        </p:tav>
                                      </p:tavLst>
                                    </p:anim>
                                    <p:anim calcmode="lin" valueType="num">
                                      <p:cBhvr>
                                        <p:cTn id="15" dur="1000" fill="hold"/>
                                        <p:tgtEl>
                                          <p:spTgt spid="5"/>
                                        </p:tgtEl>
                                        <p:attrNameLst>
                                          <p:attrName>ppt_h</p:attrName>
                                        </p:attrNameLst>
                                      </p:cBhvr>
                                      <p:tavLst>
                                        <p:tav tm="0">
                                          <p:val>
                                            <p:fltVal val="0"/>
                                          </p:val>
                                        </p:tav>
                                        <p:tav tm="100000">
                                          <p:val>
                                            <p:strVal val="#ppt_h"/>
                                          </p:val>
                                        </p:tav>
                                      </p:tavLst>
                                    </p:anim>
                                    <p:anim calcmode="lin" valueType="num">
                                      <p:cBhvr>
                                        <p:cTn id="16" dur="1000" fill="hold"/>
                                        <p:tgtEl>
                                          <p:spTgt spid="5"/>
                                        </p:tgtEl>
                                        <p:attrNameLst>
                                          <p:attrName>style.rotation</p:attrName>
                                        </p:attrNameLst>
                                      </p:cBhvr>
                                      <p:tavLst>
                                        <p:tav tm="0">
                                          <p:val>
                                            <p:fltVal val="90"/>
                                          </p:val>
                                        </p:tav>
                                        <p:tav tm="100000">
                                          <p:val>
                                            <p:fltVal val="0"/>
                                          </p:val>
                                        </p:tav>
                                      </p:tavLst>
                                    </p:anim>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down)">
                                      <p:cBhvr>
                                        <p:cTn id="22" dur="580">
                                          <p:stCondLst>
                                            <p:cond delay="0"/>
                                          </p:stCondLst>
                                        </p:cTn>
                                        <p:tgtEl>
                                          <p:spTgt spid="4"/>
                                        </p:tgtEl>
                                      </p:cBhvr>
                                    </p:animEffect>
                                    <p:anim calcmode="lin" valueType="num">
                                      <p:cBhvr>
                                        <p:cTn id="2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8" dur="26">
                                          <p:stCondLst>
                                            <p:cond delay="650"/>
                                          </p:stCondLst>
                                        </p:cTn>
                                        <p:tgtEl>
                                          <p:spTgt spid="4"/>
                                        </p:tgtEl>
                                      </p:cBhvr>
                                      <p:to x="100000" y="60000"/>
                                    </p:animScale>
                                    <p:animScale>
                                      <p:cBhvr>
                                        <p:cTn id="29" dur="166" decel="50000">
                                          <p:stCondLst>
                                            <p:cond delay="676"/>
                                          </p:stCondLst>
                                        </p:cTn>
                                        <p:tgtEl>
                                          <p:spTgt spid="4"/>
                                        </p:tgtEl>
                                      </p:cBhvr>
                                      <p:to x="100000" y="100000"/>
                                    </p:animScale>
                                    <p:animScale>
                                      <p:cBhvr>
                                        <p:cTn id="30" dur="26">
                                          <p:stCondLst>
                                            <p:cond delay="1312"/>
                                          </p:stCondLst>
                                        </p:cTn>
                                        <p:tgtEl>
                                          <p:spTgt spid="4"/>
                                        </p:tgtEl>
                                      </p:cBhvr>
                                      <p:to x="100000" y="80000"/>
                                    </p:animScale>
                                    <p:animScale>
                                      <p:cBhvr>
                                        <p:cTn id="31" dur="166" decel="50000">
                                          <p:stCondLst>
                                            <p:cond delay="1338"/>
                                          </p:stCondLst>
                                        </p:cTn>
                                        <p:tgtEl>
                                          <p:spTgt spid="4"/>
                                        </p:tgtEl>
                                      </p:cBhvr>
                                      <p:to x="100000" y="100000"/>
                                    </p:animScale>
                                    <p:animScale>
                                      <p:cBhvr>
                                        <p:cTn id="32" dur="26">
                                          <p:stCondLst>
                                            <p:cond delay="1642"/>
                                          </p:stCondLst>
                                        </p:cTn>
                                        <p:tgtEl>
                                          <p:spTgt spid="4"/>
                                        </p:tgtEl>
                                      </p:cBhvr>
                                      <p:to x="100000" y="90000"/>
                                    </p:animScale>
                                    <p:animScale>
                                      <p:cBhvr>
                                        <p:cTn id="33" dur="166" decel="50000">
                                          <p:stCondLst>
                                            <p:cond delay="1668"/>
                                          </p:stCondLst>
                                        </p:cTn>
                                        <p:tgtEl>
                                          <p:spTgt spid="4"/>
                                        </p:tgtEl>
                                      </p:cBhvr>
                                      <p:to x="100000" y="100000"/>
                                    </p:animScale>
                                    <p:animScale>
                                      <p:cBhvr>
                                        <p:cTn id="34" dur="26">
                                          <p:stCondLst>
                                            <p:cond delay="1808"/>
                                          </p:stCondLst>
                                        </p:cTn>
                                        <p:tgtEl>
                                          <p:spTgt spid="4"/>
                                        </p:tgtEl>
                                      </p:cBhvr>
                                      <p:to x="100000" y="95000"/>
                                    </p:animScale>
                                    <p:animScale>
                                      <p:cBhvr>
                                        <p:cTn id="35"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832648"/>
          </a:xfrm>
          <a:blipFill>
            <a:blip r:embed="rId2"/>
            <a:tile tx="0" ty="0" sx="100000" sy="100000" flip="none" algn="tl"/>
          </a:blipFill>
        </p:spPr>
        <p:txBody>
          <a:bodyPr>
            <a:normAutofit fontScale="92500"/>
          </a:bodyPr>
          <a:lstStyle/>
          <a:p>
            <a:pPr marL="0" indent="0" algn="ctr">
              <a:buNone/>
            </a:pPr>
            <a:r>
              <a:rPr lang="es-CO" dirty="0"/>
              <a:t>El señor nos pide que </a:t>
            </a:r>
            <a:r>
              <a:rPr lang="es-CO" sz="3500" dirty="0"/>
              <a:t>guardemos</a:t>
            </a:r>
            <a:r>
              <a:rPr lang="es-CO" dirty="0"/>
              <a:t> nuestra alma, nuestro corazón, porque de ahí es donde sale todo la maldad nuestro corazón a raíz del pecado es dañado hasta llegar al punto de endurecerlo, y pervertirlo día con día, por eso el señor nos </a:t>
            </a:r>
            <a:r>
              <a:rPr lang="es-CO" dirty="0" smtClean="0"/>
              <a:t>dice:</a:t>
            </a:r>
          </a:p>
          <a:p>
            <a:pPr marL="0" indent="0" algn="ctr">
              <a:buNone/>
            </a:pPr>
            <a:endParaRPr lang="es-CO" dirty="0"/>
          </a:p>
          <a:p>
            <a:pPr marL="0" indent="0" algn="ctr">
              <a:buNone/>
            </a:pPr>
            <a:r>
              <a:rPr lang="es-CO" dirty="0"/>
              <a:t> </a:t>
            </a:r>
            <a:r>
              <a:rPr lang="es-CO" i="1" dirty="0"/>
              <a:t>“Por tanto, guárdate, y guarda tu alma con </a:t>
            </a:r>
            <a:r>
              <a:rPr lang="es-CO" i="1" dirty="0" smtClean="0"/>
              <a:t>diligencia</a:t>
            </a:r>
            <a:r>
              <a:rPr lang="es-CO" i="1" dirty="0"/>
              <a:t>, para que no te </a:t>
            </a:r>
            <a:r>
              <a:rPr lang="es-CO" i="1" u="sng" dirty="0"/>
              <a:t>olvides</a:t>
            </a:r>
            <a:r>
              <a:rPr lang="es-CO" i="1" dirty="0"/>
              <a:t> de las cosas que tus </a:t>
            </a:r>
            <a:r>
              <a:rPr lang="es-CO" i="1" u="sng" dirty="0"/>
              <a:t>ojos</a:t>
            </a:r>
            <a:r>
              <a:rPr lang="es-CO" i="1" dirty="0"/>
              <a:t> han visto, ni se aparten de tu </a:t>
            </a:r>
            <a:r>
              <a:rPr lang="es-CO" i="1" u="sng" dirty="0"/>
              <a:t>corazón</a:t>
            </a:r>
            <a:r>
              <a:rPr lang="es-CO" i="1" dirty="0"/>
              <a:t> todos los días de tu vida; antes bien, las </a:t>
            </a:r>
            <a:r>
              <a:rPr lang="es-CO" i="1" u="sng" dirty="0"/>
              <a:t>enseñarás</a:t>
            </a:r>
            <a:r>
              <a:rPr lang="es-CO" i="1" dirty="0"/>
              <a:t> a tus hijos, y a los hijos de tus hijos.” </a:t>
            </a:r>
            <a:r>
              <a:rPr lang="es-CO" b="1" i="1" dirty="0">
                <a:solidFill>
                  <a:srgbClr val="FF0000"/>
                </a:solidFill>
              </a:rPr>
              <a:t>Deuteronomio 4:9; </a:t>
            </a:r>
            <a:endParaRPr lang="es-CO" dirty="0">
              <a:solidFill>
                <a:srgbClr val="FF0000"/>
              </a:solidFill>
            </a:endParaRPr>
          </a:p>
        </p:txBody>
      </p:sp>
    </p:spTree>
    <p:extLst>
      <p:ext uri="{BB962C8B-B14F-4D97-AF65-F5344CB8AC3E}">
        <p14:creationId xmlns:p14="http://schemas.microsoft.com/office/powerpoint/2010/main" val="2118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712968" cy="6480720"/>
          </a:xfrm>
        </p:spPr>
        <p:txBody>
          <a:bodyPr>
            <a:normAutofit fontScale="85000" lnSpcReduction="20000"/>
          </a:bodyPr>
          <a:lstStyle/>
          <a:p>
            <a:pPr marL="0" indent="0">
              <a:buNone/>
            </a:pPr>
            <a:r>
              <a:rPr lang="es-CO" i="1" dirty="0"/>
              <a:t>“El que guarda su boca guarda su </a:t>
            </a:r>
            <a:r>
              <a:rPr lang="es-CO" b="1" i="1" u="sng" dirty="0"/>
              <a:t>alma</a:t>
            </a:r>
            <a:r>
              <a:rPr lang="es-CO" i="1" dirty="0"/>
              <a:t>; Mas el que mucho abre sus labios tendrá calamidad</a:t>
            </a:r>
            <a:r>
              <a:rPr lang="es-CO" i="1" dirty="0" smtClean="0"/>
              <a:t>.” </a:t>
            </a:r>
            <a:r>
              <a:rPr lang="es-CO" b="1" dirty="0" smtClean="0">
                <a:solidFill>
                  <a:srgbClr val="FF0000"/>
                </a:solidFill>
              </a:rPr>
              <a:t>Proverbios 13:3</a:t>
            </a:r>
            <a:r>
              <a:rPr lang="es-CO" i="1" dirty="0" smtClean="0"/>
              <a:t>.</a:t>
            </a:r>
          </a:p>
          <a:p>
            <a:pPr marL="0" indent="0">
              <a:buNone/>
            </a:pPr>
            <a:r>
              <a:rPr lang="es-CO" i="1" dirty="0" smtClean="0"/>
              <a:t> </a:t>
            </a:r>
            <a:r>
              <a:rPr lang="es-CO" i="1" dirty="0"/>
              <a:t>“El que posee entendimiento ama su </a:t>
            </a:r>
            <a:r>
              <a:rPr lang="es-CO" b="1" i="1" u="sng" dirty="0"/>
              <a:t>alma</a:t>
            </a:r>
            <a:r>
              <a:rPr lang="es-CO" i="1" dirty="0"/>
              <a:t>; El que guarda la inteligencia hallará el bien.” </a:t>
            </a:r>
            <a:r>
              <a:rPr lang="es-CO" b="1" dirty="0">
                <a:solidFill>
                  <a:srgbClr val="FF0000"/>
                </a:solidFill>
              </a:rPr>
              <a:t>Proverbios </a:t>
            </a:r>
            <a:r>
              <a:rPr lang="es-CO" b="1" dirty="0" smtClean="0">
                <a:solidFill>
                  <a:srgbClr val="FF0000"/>
                </a:solidFill>
              </a:rPr>
              <a:t>19:8</a:t>
            </a:r>
            <a:r>
              <a:rPr lang="es-CO" i="1" dirty="0" smtClean="0"/>
              <a:t>.</a:t>
            </a:r>
          </a:p>
          <a:p>
            <a:pPr marL="0" indent="0">
              <a:buNone/>
            </a:pPr>
            <a:r>
              <a:rPr lang="es-CO" i="1" dirty="0" smtClean="0"/>
              <a:t> </a:t>
            </a:r>
            <a:r>
              <a:rPr lang="es-CO" i="1" dirty="0"/>
              <a:t>“El que guarda su boca y su lengua, Su </a:t>
            </a:r>
            <a:r>
              <a:rPr lang="es-CO" b="1" i="1" u="sng" dirty="0"/>
              <a:t>alma</a:t>
            </a:r>
            <a:r>
              <a:rPr lang="es-CO" i="1" dirty="0"/>
              <a:t> guarda de </a:t>
            </a:r>
            <a:r>
              <a:rPr lang="es-CO" i="1" dirty="0" smtClean="0"/>
              <a:t>angustias». </a:t>
            </a:r>
            <a:r>
              <a:rPr lang="es-CO" b="1" dirty="0" smtClean="0">
                <a:solidFill>
                  <a:srgbClr val="FF0000"/>
                </a:solidFill>
              </a:rPr>
              <a:t>Proverbios 21:23</a:t>
            </a:r>
            <a:r>
              <a:rPr lang="es-CO" b="1" i="1" dirty="0" smtClean="0">
                <a:solidFill>
                  <a:srgbClr val="FF0000"/>
                </a:solidFill>
              </a:rPr>
              <a:t>.</a:t>
            </a:r>
            <a:endParaRPr lang="es-CO" dirty="0">
              <a:solidFill>
                <a:srgbClr val="FF0000"/>
              </a:solidFill>
            </a:endParaRPr>
          </a:p>
          <a:p>
            <a:pPr marL="0" indent="0">
              <a:buNone/>
            </a:pPr>
            <a:endParaRPr lang="es-CO" i="1" dirty="0" smtClean="0"/>
          </a:p>
          <a:p>
            <a:pPr marL="0" indent="0">
              <a:buNone/>
            </a:pPr>
            <a:r>
              <a:rPr lang="es-CO" i="1" dirty="0" smtClean="0"/>
              <a:t>“</a:t>
            </a:r>
            <a:r>
              <a:rPr lang="es-CO" i="1" dirty="0"/>
              <a:t>Sobre toda cosa guardada, guarda tu </a:t>
            </a:r>
            <a:r>
              <a:rPr lang="es-CO" b="1" i="1" u="sng" dirty="0"/>
              <a:t>corazón</a:t>
            </a:r>
            <a:r>
              <a:rPr lang="es-CO" i="1" dirty="0"/>
              <a:t>; Porque de él mana la vida;” </a:t>
            </a:r>
            <a:r>
              <a:rPr lang="es-CO" b="1" dirty="0">
                <a:solidFill>
                  <a:srgbClr val="FF0000"/>
                </a:solidFill>
              </a:rPr>
              <a:t>Proverbios </a:t>
            </a:r>
            <a:r>
              <a:rPr lang="es-CO" b="1" dirty="0" smtClean="0">
                <a:solidFill>
                  <a:srgbClr val="FF0000"/>
                </a:solidFill>
              </a:rPr>
              <a:t>4:23</a:t>
            </a:r>
            <a:r>
              <a:rPr lang="es-CO" dirty="0" smtClean="0"/>
              <a:t>.</a:t>
            </a:r>
            <a:r>
              <a:rPr lang="es-CO" dirty="0"/>
              <a:t> </a:t>
            </a:r>
            <a:r>
              <a:rPr lang="es-CO" dirty="0" smtClean="0"/>
              <a:t>Nuestro </a:t>
            </a:r>
            <a:r>
              <a:rPr lang="es-CO" dirty="0"/>
              <a:t>corazón, nuestros sentimientos de amor y deseos, dicta en gran manera cómo vivimos debido a que siempre encontramos el tiempo para hacer lo que disfrutamos. </a:t>
            </a:r>
            <a:endParaRPr lang="es-CO" dirty="0" smtClean="0"/>
          </a:p>
          <a:p>
            <a:pPr marL="0" indent="0">
              <a:buNone/>
            </a:pPr>
            <a:r>
              <a:rPr lang="es-CO" i="1" dirty="0" smtClean="0">
                <a:solidFill>
                  <a:srgbClr val="FF0000"/>
                </a:solidFill>
              </a:rPr>
              <a:t>Salomón </a:t>
            </a:r>
            <a:r>
              <a:rPr lang="es-CO" i="1" dirty="0">
                <a:solidFill>
                  <a:srgbClr val="FF0000"/>
                </a:solidFill>
              </a:rPr>
              <a:t>nos dice que tengamos cuidado con nuestros afectos, que nos aseguremos y concentremos en esos deseos que nos mantendrán en el buen camino. Asegúrese de que sus afectos lo lleven hacia la dirección correcta. Ponga límites a sus deseos: no vaya detrás de todo lo que vea.</a:t>
            </a:r>
          </a:p>
          <a:p>
            <a:endParaRPr lang="es-CO" dirty="0"/>
          </a:p>
        </p:txBody>
      </p:sp>
    </p:spTree>
    <p:extLst>
      <p:ext uri="{BB962C8B-B14F-4D97-AF65-F5344CB8AC3E}">
        <p14:creationId xmlns:p14="http://schemas.microsoft.com/office/powerpoint/2010/main" val="2931162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1)">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640960" cy="6480720"/>
          </a:xfrm>
        </p:spPr>
        <p:txBody>
          <a:bodyPr>
            <a:normAutofit fontScale="77500" lnSpcReduction="20000"/>
          </a:bodyPr>
          <a:lstStyle/>
          <a:p>
            <a:pPr marL="0" indent="0">
              <a:buNone/>
            </a:pPr>
            <a:r>
              <a:rPr lang="es-CO" sz="3600" b="1" i="1" u="sng" dirty="0" smtClean="0"/>
              <a:t>Decepción</a:t>
            </a:r>
            <a:r>
              <a:rPr lang="es-CO" b="1" i="1" dirty="0" smtClean="0"/>
              <a:t>.</a:t>
            </a:r>
            <a:r>
              <a:rPr lang="es-CO" dirty="0"/>
              <a:t> </a:t>
            </a:r>
            <a:r>
              <a:rPr lang="es-CO" dirty="0" smtClean="0"/>
              <a:t>En </a:t>
            </a:r>
            <a:r>
              <a:rPr lang="es-CO" dirty="0"/>
              <a:t>la vida pasaremos por situaciones difíciles: </a:t>
            </a:r>
            <a:endParaRPr lang="es-CO" dirty="0" smtClean="0"/>
          </a:p>
          <a:p>
            <a:pPr marL="0" indent="0">
              <a:buNone/>
            </a:pPr>
            <a:r>
              <a:rPr lang="es-CO" b="1" dirty="0" smtClean="0"/>
              <a:t>Por ejemplo</a:t>
            </a:r>
            <a:r>
              <a:rPr lang="es-CO" dirty="0" smtClean="0"/>
              <a:t>. </a:t>
            </a:r>
            <a:r>
              <a:rPr lang="es-CO" b="1" dirty="0">
                <a:solidFill>
                  <a:srgbClr val="0070C0"/>
                </a:solidFill>
              </a:rPr>
              <a:t>T</a:t>
            </a:r>
            <a:r>
              <a:rPr lang="es-CO" b="1" dirty="0" smtClean="0">
                <a:solidFill>
                  <a:srgbClr val="0070C0"/>
                </a:solidFill>
              </a:rPr>
              <a:t>raición </a:t>
            </a:r>
            <a:r>
              <a:rPr lang="es-CO" b="1" dirty="0">
                <a:solidFill>
                  <a:srgbClr val="0070C0"/>
                </a:solidFill>
              </a:rPr>
              <a:t>de un amigo, que nos había prometido fidelidad y compañía y que luego nos desprecio y calumnio; </a:t>
            </a:r>
            <a:endParaRPr lang="es-CO" b="1" dirty="0" smtClean="0">
              <a:solidFill>
                <a:srgbClr val="0070C0"/>
              </a:solidFill>
            </a:endParaRPr>
          </a:p>
          <a:p>
            <a:pPr marL="0" indent="0">
              <a:buNone/>
            </a:pPr>
            <a:r>
              <a:rPr lang="es-CO" b="1" dirty="0" smtClean="0">
                <a:solidFill>
                  <a:srgbClr val="7030A0"/>
                </a:solidFill>
              </a:rPr>
              <a:t>maltrato </a:t>
            </a:r>
            <a:r>
              <a:rPr lang="es-CO" b="1" dirty="0">
                <a:solidFill>
                  <a:srgbClr val="7030A0"/>
                </a:solidFill>
              </a:rPr>
              <a:t>fisco por un padre abusivo;</a:t>
            </a:r>
            <a:r>
              <a:rPr lang="es-CO" dirty="0"/>
              <a:t> </a:t>
            </a:r>
            <a:endParaRPr lang="es-CO" dirty="0" smtClean="0"/>
          </a:p>
          <a:p>
            <a:pPr marL="0" indent="0">
              <a:buNone/>
            </a:pPr>
            <a:r>
              <a:rPr lang="es-CO" b="1" dirty="0" smtClean="0">
                <a:solidFill>
                  <a:srgbClr val="FF0000"/>
                </a:solidFill>
              </a:rPr>
              <a:t>una </a:t>
            </a:r>
            <a:r>
              <a:rPr lang="es-CO" b="1" dirty="0">
                <a:solidFill>
                  <a:srgbClr val="FF0000"/>
                </a:solidFill>
              </a:rPr>
              <a:t>mujer victima de violación que no la deja confiar en los hombres y abrir de nuevo su vida a ser feliz; </a:t>
            </a:r>
            <a:endParaRPr lang="es-CO" b="1" dirty="0" smtClean="0">
              <a:solidFill>
                <a:srgbClr val="FF0000"/>
              </a:solidFill>
            </a:endParaRPr>
          </a:p>
          <a:p>
            <a:pPr marL="0" indent="0">
              <a:buNone/>
            </a:pPr>
            <a:r>
              <a:rPr lang="es-CO" b="1" dirty="0" smtClean="0">
                <a:solidFill>
                  <a:srgbClr val="002060"/>
                </a:solidFill>
              </a:rPr>
              <a:t>humillación </a:t>
            </a:r>
            <a:r>
              <a:rPr lang="es-CO" b="1" dirty="0">
                <a:solidFill>
                  <a:srgbClr val="002060"/>
                </a:solidFill>
              </a:rPr>
              <a:t>en los trabajos</a:t>
            </a:r>
            <a:r>
              <a:rPr lang="es-CO" b="1" dirty="0" smtClean="0">
                <a:solidFill>
                  <a:srgbClr val="002060"/>
                </a:solidFill>
              </a:rPr>
              <a:t>;</a:t>
            </a:r>
          </a:p>
          <a:p>
            <a:pPr marL="0" indent="0">
              <a:buNone/>
            </a:pPr>
            <a:r>
              <a:rPr lang="es-CO" dirty="0" smtClean="0"/>
              <a:t> </a:t>
            </a:r>
            <a:r>
              <a:rPr lang="es-CO" b="1" dirty="0">
                <a:solidFill>
                  <a:srgbClr val="92D050"/>
                </a:solidFill>
              </a:rPr>
              <a:t>menosprecio por parte de las personas; </a:t>
            </a:r>
            <a:endParaRPr lang="es-CO" b="1" dirty="0" smtClean="0">
              <a:solidFill>
                <a:srgbClr val="92D050"/>
              </a:solidFill>
            </a:endParaRPr>
          </a:p>
          <a:p>
            <a:pPr marL="0" indent="0">
              <a:buNone/>
            </a:pPr>
            <a:r>
              <a:rPr lang="es-CO" b="1" dirty="0" smtClean="0">
                <a:solidFill>
                  <a:schemeClr val="accent6">
                    <a:lumMod val="50000"/>
                  </a:schemeClr>
                </a:solidFill>
              </a:rPr>
              <a:t>rechazo </a:t>
            </a:r>
            <a:r>
              <a:rPr lang="es-CO" b="1" dirty="0">
                <a:solidFill>
                  <a:schemeClr val="accent6">
                    <a:lumMod val="50000"/>
                  </a:schemeClr>
                </a:solidFill>
              </a:rPr>
              <a:t>de los que dicen que te aman; traición de tus seres queridos. </a:t>
            </a:r>
            <a:endParaRPr lang="es-CO" b="1" dirty="0" smtClean="0">
              <a:solidFill>
                <a:schemeClr val="accent6">
                  <a:lumMod val="50000"/>
                </a:schemeClr>
              </a:solidFill>
            </a:endParaRPr>
          </a:p>
          <a:p>
            <a:pPr marL="0" indent="0">
              <a:buNone/>
            </a:pPr>
            <a:r>
              <a:rPr lang="es-CO" b="1" dirty="0" smtClean="0">
                <a:solidFill>
                  <a:schemeClr val="tx1">
                    <a:lumMod val="50000"/>
                    <a:lumOff val="50000"/>
                  </a:schemeClr>
                </a:solidFill>
              </a:rPr>
              <a:t>Infidelidad </a:t>
            </a:r>
            <a:r>
              <a:rPr lang="es-CO" b="1" dirty="0">
                <a:solidFill>
                  <a:schemeClr val="tx1">
                    <a:lumMod val="50000"/>
                    <a:lumOff val="50000"/>
                  </a:schemeClr>
                </a:solidFill>
              </a:rPr>
              <a:t>de un novio o esposo que te marco a no volver a confiar en nadie. </a:t>
            </a:r>
            <a:endParaRPr lang="es-CO" b="1" dirty="0" smtClean="0">
              <a:solidFill>
                <a:schemeClr val="tx1">
                  <a:lumMod val="50000"/>
                  <a:lumOff val="50000"/>
                </a:schemeClr>
              </a:solidFill>
            </a:endParaRPr>
          </a:p>
          <a:p>
            <a:pPr marL="0" indent="0">
              <a:buNone/>
            </a:pPr>
            <a:r>
              <a:rPr lang="es-CO" b="1" dirty="0" smtClean="0">
                <a:solidFill>
                  <a:schemeClr val="accent6">
                    <a:lumMod val="75000"/>
                  </a:schemeClr>
                </a:solidFill>
              </a:rPr>
              <a:t>Rechazado </a:t>
            </a:r>
            <a:r>
              <a:rPr lang="es-CO" b="1" dirty="0">
                <a:solidFill>
                  <a:schemeClr val="accent6">
                    <a:lumMod val="75000"/>
                  </a:schemeClr>
                </a:solidFill>
              </a:rPr>
              <a:t>por tu físico o por tu raza o nacionalidad; </a:t>
            </a:r>
            <a:endParaRPr lang="es-CO" b="1" dirty="0" smtClean="0">
              <a:solidFill>
                <a:schemeClr val="accent6">
                  <a:lumMod val="75000"/>
                </a:schemeClr>
              </a:solidFill>
            </a:endParaRPr>
          </a:p>
          <a:p>
            <a:pPr marL="0" indent="0">
              <a:buNone/>
            </a:pPr>
            <a:r>
              <a:rPr lang="es-CO" b="1" dirty="0" smtClean="0">
                <a:solidFill>
                  <a:schemeClr val="bg2">
                    <a:lumMod val="25000"/>
                  </a:schemeClr>
                </a:solidFill>
              </a:rPr>
              <a:t>una </a:t>
            </a:r>
            <a:r>
              <a:rPr lang="es-CO" b="1" dirty="0">
                <a:solidFill>
                  <a:schemeClr val="bg2">
                    <a:lumMod val="25000"/>
                  </a:schemeClr>
                </a:solidFill>
              </a:rPr>
              <a:t>niña víctima de un accidente en el cual sus padres murieron; </a:t>
            </a:r>
            <a:endParaRPr lang="es-CO" b="1" dirty="0" smtClean="0">
              <a:solidFill>
                <a:schemeClr val="bg2">
                  <a:lumMod val="25000"/>
                </a:schemeClr>
              </a:solidFill>
            </a:endParaRPr>
          </a:p>
          <a:p>
            <a:pPr marL="0" indent="0">
              <a:buNone/>
            </a:pPr>
            <a:r>
              <a:rPr lang="es-CO" b="1" dirty="0" smtClean="0">
                <a:solidFill>
                  <a:schemeClr val="accent6">
                    <a:lumMod val="50000"/>
                  </a:schemeClr>
                </a:solidFill>
              </a:rPr>
              <a:t>un </a:t>
            </a:r>
            <a:r>
              <a:rPr lang="es-CO" b="1" dirty="0">
                <a:solidFill>
                  <a:schemeClr val="accent6">
                    <a:lumMod val="50000"/>
                  </a:schemeClr>
                </a:solidFill>
              </a:rPr>
              <a:t>niño forzado a trabajar a temprana edad, y que no pudo disfrutar su niñez</a:t>
            </a:r>
            <a:r>
              <a:rPr lang="es-CO" b="1" dirty="0" smtClean="0">
                <a:solidFill>
                  <a:schemeClr val="accent6">
                    <a:lumMod val="50000"/>
                  </a:schemeClr>
                </a:solidFill>
              </a:rPr>
              <a:t>;</a:t>
            </a:r>
          </a:p>
          <a:p>
            <a:pPr marL="0" indent="0">
              <a:buNone/>
            </a:pPr>
            <a:r>
              <a:rPr lang="es-CO" dirty="0" smtClean="0"/>
              <a:t> </a:t>
            </a:r>
            <a:r>
              <a:rPr lang="es-CO" b="1" dirty="0">
                <a:solidFill>
                  <a:srgbClr val="00B0F0"/>
                </a:solidFill>
              </a:rPr>
              <a:t>un esposo golpeador, borracho y abusador</a:t>
            </a:r>
            <a:r>
              <a:rPr lang="es-CO" b="1" dirty="0" smtClean="0">
                <a:solidFill>
                  <a:srgbClr val="00B0F0"/>
                </a:solidFill>
              </a:rPr>
              <a:t>.</a:t>
            </a:r>
            <a:endParaRPr lang="es-CO" b="1" dirty="0">
              <a:solidFill>
                <a:srgbClr val="00B0F0"/>
              </a:solidFill>
            </a:endParaRPr>
          </a:p>
        </p:txBody>
      </p:sp>
      <p:pic>
        <p:nvPicPr>
          <p:cNvPr id="4" name="Picture 2" descr="http://1.bp.blogspot.com/_YYztVY9LURc/TIESrZU8tVI/AAAAAAAAAHs/PRVkfMvYk5k/s200/la-santa-bibl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6792" y="0"/>
            <a:ext cx="1905000" cy="142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9995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arn(inVertical)">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barn(inVertical)">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barn(inVertical)">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barn(inVertical)">
                                      <p:cBhvr>
                                        <p:cTn id="57" dur="500"/>
                                        <p:tgtEl>
                                          <p:spTgt spid="3">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grpId="0" nodeType="click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Effect transition="in" filter="barn(inVertical)">
                                      <p:cBhvr>
                                        <p:cTn id="62"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lnSpcReduction="10000"/>
          </a:bodyPr>
          <a:lstStyle/>
          <a:p>
            <a:pPr marL="0" indent="0" algn="ctr">
              <a:buNone/>
            </a:pPr>
            <a:r>
              <a:rPr lang="es-CO" dirty="0"/>
              <a:t>Debido al pecado, toda la tierra fue maldito y sujeta a dificultad, toda la creación fue enemistada del creador, volviéndose hostil, duro, </a:t>
            </a:r>
            <a:r>
              <a:rPr lang="es-CO" dirty="0" smtClean="0"/>
              <a:t>peligroso, que ocasión todo lo anterior.</a:t>
            </a:r>
          </a:p>
          <a:p>
            <a:pPr marL="0" indent="0">
              <a:buNone/>
            </a:pPr>
            <a:endParaRPr lang="es-CO" i="1" dirty="0"/>
          </a:p>
          <a:p>
            <a:pPr marL="0" indent="0" algn="ctr">
              <a:buNone/>
            </a:pPr>
            <a:r>
              <a:rPr lang="es-CO" i="1" dirty="0" smtClean="0"/>
              <a:t>«</a:t>
            </a:r>
            <a:r>
              <a:rPr lang="es-CO" i="1" dirty="0" smtClean="0">
                <a:latin typeface="Agency FB" pitchFamily="34" charset="0"/>
              </a:rPr>
              <a:t>Y </a:t>
            </a:r>
            <a:r>
              <a:rPr lang="es-CO" i="1" dirty="0">
                <a:latin typeface="Agency FB" pitchFamily="34" charset="0"/>
              </a:rPr>
              <a:t>al hombre dijo: Por cuanto obedeciste a la voz de tu mujer, y comiste del árbol de que te mandé diciendo: No comerás de él; maldita será la tierra por tu causa; con dolor comerás de ella todos los días de tu vida. Espinos y cardos te producirá, y comerás plantas del campo. Con el sudor de tu rostro comerás el pan hasta que vuelvas a la tierra, porque de ella fuiste tomado; pues polvo eres, y al polvo volverás</a:t>
            </a:r>
            <a:r>
              <a:rPr lang="es-CO" i="1" dirty="0"/>
              <a:t>.” </a:t>
            </a:r>
            <a:endParaRPr lang="es-CO" i="1" dirty="0" smtClean="0"/>
          </a:p>
          <a:p>
            <a:pPr marL="0" indent="0" algn="ctr">
              <a:buNone/>
            </a:pPr>
            <a:r>
              <a:rPr lang="es-CO" b="1" i="1" dirty="0" smtClean="0">
                <a:solidFill>
                  <a:srgbClr val="FF0000"/>
                </a:solidFill>
              </a:rPr>
              <a:t>Génesis 3:17-19</a:t>
            </a:r>
            <a:endParaRPr lang="es-CO" dirty="0">
              <a:solidFill>
                <a:srgbClr val="FF0000"/>
              </a:solidFill>
            </a:endParaRPr>
          </a:p>
        </p:txBody>
      </p:sp>
    </p:spTree>
    <p:extLst>
      <p:ext uri="{BB962C8B-B14F-4D97-AF65-F5344CB8AC3E}">
        <p14:creationId xmlns:p14="http://schemas.microsoft.com/office/powerpoint/2010/main" val="4130385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20000"/>
          </a:bodyPr>
          <a:lstStyle/>
          <a:p>
            <a:pPr marL="0" indent="0" algn="ctr">
              <a:buNone/>
            </a:pPr>
            <a:r>
              <a:rPr lang="es-CO" i="1" dirty="0" smtClean="0"/>
              <a:t>“</a:t>
            </a:r>
            <a:r>
              <a:rPr lang="es-CO" i="1" dirty="0"/>
              <a:t>Porque la creación fue sujetada a vanidad (</a:t>
            </a:r>
            <a:r>
              <a:rPr lang="es-CO" i="1" u="sng" dirty="0"/>
              <a:t>idolatría, perversión, depravación</a:t>
            </a:r>
            <a:r>
              <a:rPr lang="es-CO" i="1" dirty="0"/>
              <a:t>), no por su propia voluntad, sino por causa del que la sujetó en esperanza; porque también la creación misma será libertada de la esclavitud de corrupción, a la libertad gloriosa de los hijos de Dios. Porque sabemos que toda la creación gime a una, y a una está con dolores de parto hasta ahora;” </a:t>
            </a:r>
            <a:endParaRPr lang="es-CO" i="1" dirty="0" smtClean="0"/>
          </a:p>
          <a:p>
            <a:pPr marL="0" indent="0" algn="ctr">
              <a:buNone/>
            </a:pPr>
            <a:r>
              <a:rPr lang="es-CO" b="1" i="1" dirty="0" smtClean="0">
                <a:solidFill>
                  <a:srgbClr val="FF0000"/>
                </a:solidFill>
              </a:rPr>
              <a:t>Romanos 8:20-22</a:t>
            </a:r>
          </a:p>
          <a:p>
            <a:pPr marL="0" indent="0" algn="ctr">
              <a:buNone/>
            </a:pPr>
            <a:endParaRPr lang="es-CO" dirty="0" smtClean="0"/>
          </a:p>
          <a:p>
            <a:pPr marL="0" indent="0" algn="ctr">
              <a:buNone/>
            </a:pPr>
            <a:r>
              <a:rPr lang="es-CO" dirty="0" smtClean="0"/>
              <a:t>El </a:t>
            </a:r>
            <a:r>
              <a:rPr lang="es-CO" dirty="0"/>
              <a:t>pecado causó la caída de la creación del estado perfecto en que Dios lo creó todo. El mundo y todos los que habitan en él están sujetos a frustración y deterioro, a fin de que no cumplan con su propósito original</a:t>
            </a:r>
            <a:r>
              <a:rPr lang="es-CO" dirty="0" smtClean="0"/>
              <a:t>.</a:t>
            </a:r>
            <a:endParaRPr lang="es-CO" dirty="0"/>
          </a:p>
        </p:txBody>
      </p:sp>
    </p:spTree>
    <p:extLst>
      <p:ext uri="{BB962C8B-B14F-4D97-AF65-F5344CB8AC3E}">
        <p14:creationId xmlns:p14="http://schemas.microsoft.com/office/powerpoint/2010/main" val="2972720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down)">
                                      <p:cBhvr>
                                        <p:cTn id="15" dur="580">
                                          <p:stCondLst>
                                            <p:cond delay="0"/>
                                          </p:stCondLst>
                                        </p:cTn>
                                        <p:tgtEl>
                                          <p:spTgt spid="3">
                                            <p:txEl>
                                              <p:pRg st="3" end="3"/>
                                            </p:txEl>
                                          </p:spTgt>
                                        </p:tgtEl>
                                      </p:cBhvr>
                                    </p:animEffect>
                                    <p:anim calcmode="lin" valueType="num">
                                      <p:cBhvr>
                                        <p:cTn id="16"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3" end="3"/>
                                            </p:txEl>
                                          </p:spTgt>
                                        </p:tgtEl>
                                      </p:cBhvr>
                                      <p:to x="100000" y="60000"/>
                                    </p:animScale>
                                    <p:animScale>
                                      <p:cBhvr>
                                        <p:cTn id="22" dur="166" decel="50000">
                                          <p:stCondLst>
                                            <p:cond delay="676"/>
                                          </p:stCondLst>
                                        </p:cTn>
                                        <p:tgtEl>
                                          <p:spTgt spid="3">
                                            <p:txEl>
                                              <p:pRg st="3" end="3"/>
                                            </p:txEl>
                                          </p:spTgt>
                                        </p:tgtEl>
                                      </p:cBhvr>
                                      <p:to x="100000" y="100000"/>
                                    </p:animScale>
                                    <p:animScale>
                                      <p:cBhvr>
                                        <p:cTn id="23" dur="26">
                                          <p:stCondLst>
                                            <p:cond delay="1312"/>
                                          </p:stCondLst>
                                        </p:cTn>
                                        <p:tgtEl>
                                          <p:spTgt spid="3">
                                            <p:txEl>
                                              <p:pRg st="3" end="3"/>
                                            </p:txEl>
                                          </p:spTgt>
                                        </p:tgtEl>
                                      </p:cBhvr>
                                      <p:to x="100000" y="80000"/>
                                    </p:animScale>
                                    <p:animScale>
                                      <p:cBhvr>
                                        <p:cTn id="24" dur="166" decel="50000">
                                          <p:stCondLst>
                                            <p:cond delay="1338"/>
                                          </p:stCondLst>
                                        </p:cTn>
                                        <p:tgtEl>
                                          <p:spTgt spid="3">
                                            <p:txEl>
                                              <p:pRg st="3" end="3"/>
                                            </p:txEl>
                                          </p:spTgt>
                                        </p:tgtEl>
                                      </p:cBhvr>
                                      <p:to x="100000" y="100000"/>
                                    </p:animScale>
                                    <p:animScale>
                                      <p:cBhvr>
                                        <p:cTn id="25" dur="26">
                                          <p:stCondLst>
                                            <p:cond delay="1642"/>
                                          </p:stCondLst>
                                        </p:cTn>
                                        <p:tgtEl>
                                          <p:spTgt spid="3">
                                            <p:txEl>
                                              <p:pRg st="3" end="3"/>
                                            </p:txEl>
                                          </p:spTgt>
                                        </p:tgtEl>
                                      </p:cBhvr>
                                      <p:to x="100000" y="90000"/>
                                    </p:animScale>
                                    <p:animScale>
                                      <p:cBhvr>
                                        <p:cTn id="26" dur="166" decel="50000">
                                          <p:stCondLst>
                                            <p:cond delay="1668"/>
                                          </p:stCondLst>
                                        </p:cTn>
                                        <p:tgtEl>
                                          <p:spTgt spid="3">
                                            <p:txEl>
                                              <p:pRg st="3" end="3"/>
                                            </p:txEl>
                                          </p:spTgt>
                                        </p:tgtEl>
                                      </p:cBhvr>
                                      <p:to x="100000" y="100000"/>
                                    </p:animScale>
                                    <p:animScale>
                                      <p:cBhvr>
                                        <p:cTn id="27" dur="26">
                                          <p:stCondLst>
                                            <p:cond delay="1808"/>
                                          </p:stCondLst>
                                        </p:cTn>
                                        <p:tgtEl>
                                          <p:spTgt spid="3">
                                            <p:txEl>
                                              <p:pRg st="3" end="3"/>
                                            </p:txEl>
                                          </p:spTgt>
                                        </p:tgtEl>
                                      </p:cBhvr>
                                      <p:to x="100000" y="95000"/>
                                    </p:animScale>
                                    <p:animScale>
                                      <p:cBhvr>
                                        <p:cTn id="28"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2674640" cy="5904656"/>
          </a:xfrm>
        </p:spPr>
        <p:txBody>
          <a:bodyPr>
            <a:normAutofit lnSpcReduction="10000"/>
          </a:bodyPr>
          <a:lstStyle/>
          <a:p>
            <a:pPr marL="0" indent="0" algn="ctr">
              <a:buNone/>
            </a:pPr>
            <a:r>
              <a:rPr lang="es-CO" dirty="0" smtClean="0"/>
              <a:t>Un </a:t>
            </a:r>
            <a:r>
              <a:rPr lang="es-CO" dirty="0"/>
              <a:t>día la creación será liberada y transformada. Mientras llega ese día, espera con impaciente expectativa la resurrección de los hijos de Dios.</a:t>
            </a:r>
          </a:p>
        </p:txBody>
      </p:sp>
      <p:pic>
        <p:nvPicPr>
          <p:cNvPr id="1026" name="Picture 2" descr="http://3.bp.blogspot.com/-iyE3WyXZTJc/USVufgIj3GI/AAAAAAAAA9w/kN14hEupqn4/s1600/RH-JesusWithFamilyInheav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260648"/>
            <a:ext cx="5544616" cy="5976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4547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842992" cy="3312368"/>
          </a:xfrm>
        </p:spPr>
        <p:txBody>
          <a:bodyPr>
            <a:normAutofit fontScale="77500" lnSpcReduction="20000"/>
          </a:bodyPr>
          <a:lstStyle/>
          <a:p>
            <a:pPr marL="0" indent="0">
              <a:buNone/>
            </a:pPr>
            <a:r>
              <a:rPr lang="es-CO" dirty="0"/>
              <a:t>Hay mucho sufrimiento porque la creación está sujeta a corrupción, pero como los dolores del alumbramiento, ese sufrimiento es la </a:t>
            </a:r>
            <a:r>
              <a:rPr lang="es-CO" i="1" u="sng" dirty="0"/>
              <a:t>antesala</a:t>
            </a:r>
            <a:r>
              <a:rPr lang="es-CO" dirty="0"/>
              <a:t> del hermoso día de liberación que ciertamente vendrá.</a:t>
            </a:r>
            <a:br>
              <a:rPr lang="es-CO" dirty="0"/>
            </a:br>
            <a:r>
              <a:rPr lang="es-CO" dirty="0"/>
              <a:t>Muchas y muchas situaciones han endurecido tu corazón y el poco amor humano que has podido experimentar se extingue poco a poco, hasta que pierdes la ilusión de volver a ser feliz</a:t>
            </a:r>
            <a:r>
              <a:rPr lang="es-CO" dirty="0" smtClean="0"/>
              <a:t>.</a:t>
            </a:r>
            <a:endParaRPr lang="es-CO" dirty="0"/>
          </a:p>
        </p:txBody>
      </p:sp>
      <p:sp>
        <p:nvSpPr>
          <p:cNvPr id="4" name="3 Rectángulo"/>
          <p:cNvSpPr/>
          <p:nvPr/>
        </p:nvSpPr>
        <p:spPr>
          <a:xfrm>
            <a:off x="4377985" y="3861048"/>
            <a:ext cx="4572000" cy="3046988"/>
          </a:xfrm>
          <a:prstGeom prst="rect">
            <a:avLst/>
          </a:prstGeom>
        </p:spPr>
        <p:txBody>
          <a:bodyPr>
            <a:spAutoFit/>
          </a:bodyPr>
          <a:lstStyle/>
          <a:p>
            <a:pPr algn="ctr"/>
            <a:r>
              <a:rPr lang="es-CO" sz="2400" dirty="0"/>
              <a:t>Un desastre natural, un terremoto, un accidente, etc; esas cosas han tocado tu vida y han arrebatado la ilusión de una vida plena, además del precio del pecado sobre tu cabeza. La maldad gobierna, sobre tu vida.</a:t>
            </a:r>
            <a:br>
              <a:rPr lang="es-CO" sz="2400" dirty="0"/>
            </a:br>
            <a:endParaRPr lang="es-CO" sz="2400" dirty="0"/>
          </a:p>
        </p:txBody>
      </p:sp>
      <p:pic>
        <p:nvPicPr>
          <p:cNvPr id="2050" name="Picture 2" descr="http://t3.gstatic.com/images?q=tbn:ANd9GcR0TVNVBAt_e4Tuqh19I7ynJGJI9oboYRYQaGpjcxXwmQp6Ijv75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60648"/>
            <a:ext cx="2852022" cy="267612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Los daños por los desastres naturales podrían alcanzar los tres billones de dólar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724274"/>
            <a:ext cx="4327274" cy="3133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3867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2052"/>
                                        </p:tgtEl>
                                        <p:attrNameLst>
                                          <p:attrName>style.visibility</p:attrName>
                                        </p:attrNameLst>
                                      </p:cBhvr>
                                      <p:to>
                                        <p:strVal val="visible"/>
                                      </p:to>
                                    </p:set>
                                    <p:animEffect transition="in" filter="wheel(1)">
                                      <p:cBhvr>
                                        <p:cTn id="14"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60648"/>
            <a:ext cx="4330824" cy="3960440"/>
          </a:xfrm>
        </p:spPr>
        <p:txBody>
          <a:bodyPr>
            <a:normAutofit fontScale="85000" lnSpcReduction="10000"/>
          </a:bodyPr>
          <a:lstStyle/>
          <a:p>
            <a:pPr marL="0" indent="0">
              <a:buNone/>
            </a:pPr>
            <a:r>
              <a:rPr lang="es-CO" dirty="0"/>
              <a:t>En el mundo encontraras dolor, rechazo, enemistades, odio, vanidad, desprecio, decepciones, engaño, cosas tan duras que harán doler tu corazón, cosas que te marcarán de por vida; situaciones injustas; traumas que no te abandonaran, depresión, soledad; </a:t>
            </a:r>
          </a:p>
        </p:txBody>
      </p:sp>
      <p:pic>
        <p:nvPicPr>
          <p:cNvPr id="3074" name="Picture 2" descr="http://sphotos-b.xx.fbcdn.net/hphotos-ash4/p480x480/383641_269759456411360_2000015325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5144" y="260648"/>
            <a:ext cx="4211960" cy="403244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83568" y="4616261"/>
            <a:ext cx="8280920" cy="2062103"/>
          </a:xfrm>
          <a:prstGeom prst="rect">
            <a:avLst/>
          </a:prstGeom>
        </p:spPr>
        <p:txBody>
          <a:bodyPr wrap="square">
            <a:spAutoFit/>
          </a:bodyPr>
          <a:lstStyle/>
          <a:p>
            <a:pPr algn="ctr"/>
            <a:r>
              <a:rPr lang="es-CO" sz="3200" dirty="0"/>
              <a:t>muchas veces llorarás solo en una habitación, y gemirás por la maldad del mundo, de tus amigos, de tu familia, de tu novio, de tus maestros, o de tu esposo.</a:t>
            </a:r>
          </a:p>
        </p:txBody>
      </p:sp>
    </p:spTree>
    <p:extLst>
      <p:ext uri="{BB962C8B-B14F-4D97-AF65-F5344CB8AC3E}">
        <p14:creationId xmlns:p14="http://schemas.microsoft.com/office/powerpoint/2010/main" val="22646022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gradFill>
            <a:gsLst>
              <a:gs pos="0">
                <a:srgbClr val="FFEFD1"/>
              </a:gs>
              <a:gs pos="64999">
                <a:srgbClr val="F0EBD5"/>
              </a:gs>
              <a:gs pos="100000">
                <a:srgbClr val="D1C39F"/>
              </a:gs>
            </a:gsLst>
            <a:lin ang="5400000" scaled="0"/>
          </a:gradFill>
        </p:spPr>
        <p:txBody>
          <a:bodyPr>
            <a:normAutofit/>
          </a:bodyPr>
          <a:lstStyle/>
          <a:p>
            <a:pPr marL="0" indent="0" algn="ctr">
              <a:buNone/>
            </a:pPr>
            <a:r>
              <a:rPr lang="es-CO" b="1" i="1" dirty="0" smtClean="0"/>
              <a:t>Maldad.</a:t>
            </a:r>
            <a:r>
              <a:rPr lang="es-CO" dirty="0"/>
              <a:t> </a:t>
            </a:r>
            <a:r>
              <a:rPr lang="es-CO" dirty="0" smtClean="0"/>
              <a:t>La </a:t>
            </a:r>
            <a:r>
              <a:rPr lang="es-CO" dirty="0"/>
              <a:t>biblia tiene </a:t>
            </a:r>
            <a:r>
              <a:rPr lang="es-CO" dirty="0" smtClean="0"/>
              <a:t>mucho </a:t>
            </a:r>
            <a:r>
              <a:rPr lang="es-CO" dirty="0"/>
              <a:t>que decirnos acerca de esto: </a:t>
            </a:r>
            <a:endParaRPr lang="es-CO" dirty="0" smtClean="0"/>
          </a:p>
          <a:p>
            <a:pPr marL="0" indent="0" algn="ctr">
              <a:buNone/>
            </a:pPr>
            <a:r>
              <a:rPr lang="es-CO" i="1" dirty="0" smtClean="0"/>
              <a:t>“</a:t>
            </a:r>
            <a:r>
              <a:rPr lang="es-CO" b="1" i="1" dirty="0">
                <a:latin typeface="Agency FB" pitchFamily="34" charset="0"/>
              </a:rPr>
              <a:t>También debes saber esto: que en los postreros días vendrán tiempos peligrosos. Porque habrá hombres amadores de sí mismos, avaros, vanagloriosos, soberbios, blasfemos, desobedientes a los padres, ingratos, impíos, sin afecto natural, implacables, calumniadores, intemperantes, crueles, aborrecedores de lo bueno, traidores, impetuosos, infatuados, amadores de los deleites más que de Dios, que tendrán apariencia de piedad, pero negarán la eficacia de ella; a éstos evita.</a:t>
            </a:r>
            <a:r>
              <a:rPr lang="es-CO" i="1" dirty="0"/>
              <a:t>” </a:t>
            </a:r>
            <a:r>
              <a:rPr lang="es-CO" b="1" i="1" dirty="0">
                <a:solidFill>
                  <a:srgbClr val="FF0000"/>
                </a:solidFill>
              </a:rPr>
              <a:t>2 Timoteo </a:t>
            </a:r>
            <a:r>
              <a:rPr lang="es-CO" b="1" i="1" dirty="0" smtClean="0">
                <a:solidFill>
                  <a:srgbClr val="FF0000"/>
                </a:solidFill>
              </a:rPr>
              <a:t>3-5</a:t>
            </a:r>
            <a:endParaRPr lang="es-CO" dirty="0"/>
          </a:p>
        </p:txBody>
      </p:sp>
    </p:spTree>
    <p:extLst>
      <p:ext uri="{BB962C8B-B14F-4D97-AF65-F5344CB8AC3E}">
        <p14:creationId xmlns:p14="http://schemas.microsoft.com/office/powerpoint/2010/main" val="12526291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554960" cy="3312368"/>
          </a:xfrm>
        </p:spPr>
        <p:txBody>
          <a:bodyPr>
            <a:normAutofit fontScale="85000" lnSpcReduction="10000"/>
          </a:bodyPr>
          <a:lstStyle/>
          <a:p>
            <a:pPr marL="0" indent="0">
              <a:buNone/>
            </a:pPr>
            <a:r>
              <a:rPr lang="es-CO" dirty="0"/>
              <a:t>El mundo estará lleno de personas egoístas, que solo pensaran en sí mismas, que no le importarán dañarte; hombres abusadores que solo buscaran saciarse de ti, que usaran a las mujeres, para obtener su cuerpo, su sensualidad y luego las despreciarán </a:t>
            </a:r>
            <a:r>
              <a:rPr lang="es-CO" dirty="0">
                <a:solidFill>
                  <a:srgbClr val="FF0000"/>
                </a:solidFill>
              </a:rPr>
              <a:t>(véase </a:t>
            </a:r>
            <a:r>
              <a:rPr lang="es-CO" b="1" i="1" dirty="0">
                <a:solidFill>
                  <a:srgbClr val="FF0000"/>
                </a:solidFill>
              </a:rPr>
              <a:t>Proverbios </a:t>
            </a:r>
            <a:r>
              <a:rPr lang="es-CO" b="1" i="1" dirty="0" smtClean="0">
                <a:solidFill>
                  <a:srgbClr val="FF0000"/>
                </a:solidFill>
              </a:rPr>
              <a:t>30:15)</a:t>
            </a:r>
            <a:endParaRPr lang="es-CO" dirty="0"/>
          </a:p>
        </p:txBody>
      </p:sp>
      <p:sp>
        <p:nvSpPr>
          <p:cNvPr id="4" name="3 Rectángulo"/>
          <p:cNvSpPr/>
          <p:nvPr/>
        </p:nvSpPr>
        <p:spPr>
          <a:xfrm>
            <a:off x="3779912" y="3789040"/>
            <a:ext cx="5112568" cy="3046988"/>
          </a:xfrm>
          <a:prstGeom prst="rect">
            <a:avLst/>
          </a:prstGeom>
        </p:spPr>
        <p:txBody>
          <a:bodyPr wrap="square">
            <a:spAutoFit/>
          </a:bodyPr>
          <a:lstStyle/>
          <a:p>
            <a:r>
              <a:rPr lang="es-CO" sz="2400" dirty="0"/>
              <a:t>M</a:t>
            </a:r>
            <a:r>
              <a:rPr lang="es-CO" sz="2400" dirty="0" smtClean="0"/>
              <a:t>ujeres </a:t>
            </a:r>
            <a:r>
              <a:rPr lang="es-CO" sz="2400" dirty="0"/>
              <a:t>que solo pensarán en el dinero y harán lo que fuera para obtenerlo, venderán sus propios cuerpos por un puesto político, engañaran a buenos hombres para sacar provecho de ellos una vez que les abran el corazón </a:t>
            </a:r>
            <a:r>
              <a:rPr lang="es-CO" sz="2400" dirty="0">
                <a:solidFill>
                  <a:srgbClr val="FF0000"/>
                </a:solidFill>
              </a:rPr>
              <a:t>(véase </a:t>
            </a:r>
            <a:r>
              <a:rPr lang="es-CO" sz="2400" b="1" i="1" dirty="0">
                <a:solidFill>
                  <a:srgbClr val="FF0000"/>
                </a:solidFill>
              </a:rPr>
              <a:t>Jueces 16:16-22</a:t>
            </a:r>
            <a:r>
              <a:rPr lang="es-CO" sz="2400" dirty="0">
                <a:solidFill>
                  <a:srgbClr val="FF0000"/>
                </a:solidFill>
              </a:rPr>
              <a:t>)</a:t>
            </a:r>
            <a:br>
              <a:rPr lang="es-CO" sz="2400" dirty="0">
                <a:solidFill>
                  <a:srgbClr val="FF0000"/>
                </a:solidFill>
              </a:rPr>
            </a:br>
            <a:endParaRPr lang="es-CO" sz="2400" dirty="0"/>
          </a:p>
        </p:txBody>
      </p:sp>
      <p:pic>
        <p:nvPicPr>
          <p:cNvPr id="4098" name="Picture 2" descr="http://t3.gstatic.com/images?q=tbn:ANd9GcSptkdJNoLSIXwvRuaw-P8QcmI2i1RdwyZi03HKf67pAA8_Eg9j6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9" y="332656"/>
            <a:ext cx="3039194" cy="312189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t0.gstatic.com/images?q=tbn:ANd9GcRZ6UHBvrS0Mt8izpkUpRNXREbsXfqOpWuOAxG3ygqie3UlJgVTm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789040"/>
            <a:ext cx="3168352" cy="2791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5852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4100"/>
                                        </p:tgtEl>
                                        <p:attrNameLst>
                                          <p:attrName>style.visibility</p:attrName>
                                        </p:attrNameLst>
                                      </p:cBhvr>
                                      <p:to>
                                        <p:strVal val="visible"/>
                                      </p:to>
                                    </p:set>
                                    <p:animEffect transition="in" filter="wipe(down)">
                                      <p:cBhvr>
                                        <p:cTn id="14" dur="580">
                                          <p:stCondLst>
                                            <p:cond delay="0"/>
                                          </p:stCondLst>
                                        </p:cTn>
                                        <p:tgtEl>
                                          <p:spTgt spid="4100"/>
                                        </p:tgtEl>
                                      </p:cBhvr>
                                    </p:animEffect>
                                    <p:anim calcmode="lin" valueType="num">
                                      <p:cBhvr>
                                        <p:cTn id="15" dur="1822" tmFilter="0,0; 0.14,0.36; 0.43,0.73; 0.71,0.91; 1.0,1.0">
                                          <p:stCondLst>
                                            <p:cond delay="0"/>
                                          </p:stCondLst>
                                        </p:cTn>
                                        <p:tgtEl>
                                          <p:spTgt spid="4100"/>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100"/>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100"/>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100"/>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100"/>
                                        </p:tgtEl>
                                        <p:attrNameLst>
                                          <p:attrName>ppt_y</p:attrName>
                                        </p:attrNameLst>
                                      </p:cBhvr>
                                      <p:tavLst>
                                        <p:tav tm="0" fmla="#ppt_y-sin(pi*$)/81">
                                          <p:val>
                                            <p:fltVal val="0"/>
                                          </p:val>
                                        </p:tav>
                                        <p:tav tm="100000">
                                          <p:val>
                                            <p:fltVal val="1"/>
                                          </p:val>
                                        </p:tav>
                                      </p:tavLst>
                                    </p:anim>
                                    <p:animScale>
                                      <p:cBhvr>
                                        <p:cTn id="20" dur="26">
                                          <p:stCondLst>
                                            <p:cond delay="650"/>
                                          </p:stCondLst>
                                        </p:cTn>
                                        <p:tgtEl>
                                          <p:spTgt spid="4100"/>
                                        </p:tgtEl>
                                      </p:cBhvr>
                                      <p:to x="100000" y="60000"/>
                                    </p:animScale>
                                    <p:animScale>
                                      <p:cBhvr>
                                        <p:cTn id="21" dur="166" decel="50000">
                                          <p:stCondLst>
                                            <p:cond delay="676"/>
                                          </p:stCondLst>
                                        </p:cTn>
                                        <p:tgtEl>
                                          <p:spTgt spid="4100"/>
                                        </p:tgtEl>
                                      </p:cBhvr>
                                      <p:to x="100000" y="100000"/>
                                    </p:animScale>
                                    <p:animScale>
                                      <p:cBhvr>
                                        <p:cTn id="22" dur="26">
                                          <p:stCondLst>
                                            <p:cond delay="1312"/>
                                          </p:stCondLst>
                                        </p:cTn>
                                        <p:tgtEl>
                                          <p:spTgt spid="4100"/>
                                        </p:tgtEl>
                                      </p:cBhvr>
                                      <p:to x="100000" y="80000"/>
                                    </p:animScale>
                                    <p:animScale>
                                      <p:cBhvr>
                                        <p:cTn id="23" dur="166" decel="50000">
                                          <p:stCondLst>
                                            <p:cond delay="1338"/>
                                          </p:stCondLst>
                                        </p:cTn>
                                        <p:tgtEl>
                                          <p:spTgt spid="4100"/>
                                        </p:tgtEl>
                                      </p:cBhvr>
                                      <p:to x="100000" y="100000"/>
                                    </p:animScale>
                                    <p:animScale>
                                      <p:cBhvr>
                                        <p:cTn id="24" dur="26">
                                          <p:stCondLst>
                                            <p:cond delay="1642"/>
                                          </p:stCondLst>
                                        </p:cTn>
                                        <p:tgtEl>
                                          <p:spTgt spid="4100"/>
                                        </p:tgtEl>
                                      </p:cBhvr>
                                      <p:to x="100000" y="90000"/>
                                    </p:animScale>
                                    <p:animScale>
                                      <p:cBhvr>
                                        <p:cTn id="25" dur="166" decel="50000">
                                          <p:stCondLst>
                                            <p:cond delay="1668"/>
                                          </p:stCondLst>
                                        </p:cTn>
                                        <p:tgtEl>
                                          <p:spTgt spid="4100"/>
                                        </p:tgtEl>
                                      </p:cBhvr>
                                      <p:to x="100000" y="100000"/>
                                    </p:animScale>
                                    <p:animScale>
                                      <p:cBhvr>
                                        <p:cTn id="26" dur="26">
                                          <p:stCondLst>
                                            <p:cond delay="1808"/>
                                          </p:stCondLst>
                                        </p:cTn>
                                        <p:tgtEl>
                                          <p:spTgt spid="4100"/>
                                        </p:tgtEl>
                                      </p:cBhvr>
                                      <p:to x="100000" y="95000"/>
                                    </p:animScale>
                                    <p:animScale>
                                      <p:cBhvr>
                                        <p:cTn id="27" dur="166" decel="50000">
                                          <p:stCondLst>
                                            <p:cond delay="1834"/>
                                          </p:stCondLst>
                                        </p:cTn>
                                        <p:tgtEl>
                                          <p:spTgt spid="410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094514" cy="5649491"/>
          </a:xfrm>
        </p:spPr>
        <p:txBody>
          <a:bodyPr>
            <a:normAutofit lnSpcReduction="10000"/>
          </a:bodyPr>
          <a:lstStyle/>
          <a:p>
            <a:pPr marL="0" indent="0" algn="ctr">
              <a:buNone/>
            </a:pPr>
            <a:r>
              <a:rPr lang="es-CO" dirty="0"/>
              <a:t>Hombres fanfarrones que se jactaran de sus logros y te robarán tu crédito y tu honra; </a:t>
            </a:r>
            <a:endParaRPr lang="es-CO" dirty="0" smtClean="0"/>
          </a:p>
          <a:p>
            <a:pPr marL="0" indent="0" algn="ctr">
              <a:buNone/>
            </a:pPr>
            <a:r>
              <a:rPr lang="es-CO" dirty="0" smtClean="0"/>
              <a:t>jóvenes </a:t>
            </a:r>
            <a:r>
              <a:rPr lang="es-CO" dirty="0"/>
              <a:t>que maldecirán a Dios y abrazaran el ateísmo; hijos que no respetarán a los padres, egoístas que deshonraran a sus padres, hablando mal delante de sus vecinos y amigos o en televisión, y por eso morirán a temprana </a:t>
            </a:r>
            <a:r>
              <a:rPr lang="es-CO" dirty="0" smtClean="0"/>
              <a:t>edad. </a:t>
            </a:r>
            <a:endParaRPr lang="es-CO" dirty="0"/>
          </a:p>
        </p:txBody>
      </p:sp>
      <p:pic>
        <p:nvPicPr>
          <p:cNvPr id="5122" name="Picture 2" descr="http://4.bp.blogspot.com/-avetS3N5gqc/UJfg2zqEGiI/AAAAAAAAADE/RD7U1cP4KrA/s1600/%252Cmkfmk.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60649"/>
            <a:ext cx="3168352" cy="345638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551714" y="4149971"/>
            <a:ext cx="3412774" cy="2062103"/>
          </a:xfrm>
          <a:prstGeom prst="rect">
            <a:avLst/>
          </a:prstGeom>
        </p:spPr>
        <p:txBody>
          <a:bodyPr wrap="square">
            <a:spAutoFit/>
          </a:bodyPr>
          <a:lstStyle/>
          <a:p>
            <a:pPr algn="ctr"/>
            <a:r>
              <a:rPr lang="es-CO" sz="3200" dirty="0">
                <a:solidFill>
                  <a:srgbClr val="FF0000"/>
                </a:solidFill>
              </a:rPr>
              <a:t>(véase </a:t>
            </a:r>
            <a:r>
              <a:rPr lang="es-CO" sz="3200" b="1" i="1" dirty="0">
                <a:solidFill>
                  <a:srgbClr val="FF0000"/>
                </a:solidFill>
              </a:rPr>
              <a:t>Éxodo 21:16-17, Deuteronomio 27:16</a:t>
            </a:r>
            <a:r>
              <a:rPr lang="es-CO" sz="3200" dirty="0">
                <a:solidFill>
                  <a:srgbClr val="FF0000"/>
                </a:solidFill>
              </a:rPr>
              <a:t>). </a:t>
            </a:r>
          </a:p>
        </p:txBody>
      </p:sp>
    </p:spTree>
    <p:extLst>
      <p:ext uri="{BB962C8B-B14F-4D97-AF65-F5344CB8AC3E}">
        <p14:creationId xmlns:p14="http://schemas.microsoft.com/office/powerpoint/2010/main" val="3444302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520280"/>
          </a:xfrm>
        </p:spPr>
        <p:txBody>
          <a:bodyPr>
            <a:normAutofit lnSpcReduction="10000"/>
          </a:bodyPr>
          <a:lstStyle/>
          <a:p>
            <a:pPr marL="0" indent="0">
              <a:buNone/>
            </a:pPr>
            <a:r>
              <a:rPr lang="es-CO" dirty="0"/>
              <a:t>H</a:t>
            </a:r>
            <a:r>
              <a:rPr lang="es-CO" dirty="0" smtClean="0"/>
              <a:t>ombres </a:t>
            </a:r>
            <a:r>
              <a:rPr lang="es-CO" dirty="0"/>
              <a:t>ingratos, que después de usar tu favor, tu casa, tu carro, no te agradecerán, ni te extenderán la mano para ayudarte, sino que se olvidarán de ti cuando más los necesites </a:t>
            </a:r>
            <a:r>
              <a:rPr lang="es-CO" dirty="0">
                <a:solidFill>
                  <a:srgbClr val="FF0000"/>
                </a:solidFill>
              </a:rPr>
              <a:t>(véase </a:t>
            </a:r>
            <a:r>
              <a:rPr lang="es-CO" b="1" i="1" dirty="0">
                <a:solidFill>
                  <a:srgbClr val="FF0000"/>
                </a:solidFill>
              </a:rPr>
              <a:t>Génesis 40:13-15, 21,23, Salmo 69:20</a:t>
            </a:r>
            <a:r>
              <a:rPr lang="es-CO" dirty="0" smtClean="0">
                <a:solidFill>
                  <a:srgbClr val="FF0000"/>
                </a:solidFill>
              </a:rPr>
              <a:t>)</a:t>
            </a:r>
            <a:r>
              <a:rPr lang="es-CO" dirty="0"/>
              <a:t>.</a:t>
            </a:r>
            <a:r>
              <a:rPr lang="es-CO" dirty="0" smtClean="0"/>
              <a:t> </a:t>
            </a:r>
          </a:p>
        </p:txBody>
      </p:sp>
      <p:pic>
        <p:nvPicPr>
          <p:cNvPr id="4098" name="Picture 2" descr="http://farm1.static.flickr.com/88/256094639_6a87796ab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3573016"/>
            <a:ext cx="2952328" cy="257326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3324" y="3212976"/>
            <a:ext cx="5262771" cy="3539430"/>
          </a:xfrm>
          <a:prstGeom prst="rect">
            <a:avLst/>
          </a:prstGeom>
        </p:spPr>
        <p:txBody>
          <a:bodyPr wrap="square">
            <a:spAutoFit/>
          </a:bodyPr>
          <a:lstStyle/>
          <a:p>
            <a:pPr algn="r"/>
            <a:r>
              <a:rPr lang="es-CO" sz="2800" dirty="0"/>
              <a:t>Personas sin afecto natural, sin amor por sus familias y amigos, personas que te dirán: “</a:t>
            </a:r>
            <a:r>
              <a:rPr lang="es-CO" sz="2800" i="1" u="sng" dirty="0"/>
              <a:t>eres mi amigo incondicional</a:t>
            </a:r>
            <a:r>
              <a:rPr lang="es-CO" sz="2800" dirty="0"/>
              <a:t>”, pero cuando estés solo y los necesiten serán tan egoístas que te dejaran solo </a:t>
            </a:r>
            <a:r>
              <a:rPr lang="es-CO" sz="2800" dirty="0">
                <a:solidFill>
                  <a:srgbClr val="FF0000"/>
                </a:solidFill>
              </a:rPr>
              <a:t>(véase </a:t>
            </a:r>
            <a:r>
              <a:rPr lang="es-CO" sz="2800" b="1" i="1" dirty="0">
                <a:solidFill>
                  <a:srgbClr val="FF0000"/>
                </a:solidFill>
              </a:rPr>
              <a:t>proverbios 18:24</a:t>
            </a:r>
            <a:r>
              <a:rPr lang="es-CO" sz="2800" dirty="0">
                <a:solidFill>
                  <a:srgbClr val="FF0000"/>
                </a:solidFill>
              </a:rPr>
              <a:t>)</a:t>
            </a:r>
            <a:r>
              <a:rPr lang="es-CO" sz="2800" dirty="0"/>
              <a:t>;</a:t>
            </a:r>
          </a:p>
          <a:p>
            <a:r>
              <a:rPr lang="es-CO" sz="2800" dirty="0"/>
              <a:t> </a:t>
            </a:r>
          </a:p>
        </p:txBody>
      </p:sp>
    </p:spTree>
    <p:extLst>
      <p:ext uri="{BB962C8B-B14F-4D97-AF65-F5344CB8AC3E}">
        <p14:creationId xmlns:p14="http://schemas.microsoft.com/office/powerpoint/2010/main" val="3932830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8784976" cy="6048672"/>
          </a:xfrm>
        </p:spPr>
        <p:txBody>
          <a:bodyPr>
            <a:normAutofit fontScale="92500"/>
          </a:bodyPr>
          <a:lstStyle/>
          <a:p>
            <a:pPr marL="0" indent="0" algn="ctr">
              <a:buNone/>
            </a:pPr>
            <a:r>
              <a:rPr lang="es-CO" dirty="0"/>
              <a:t>Hijos que cuando los padres estén hospitalizados no los irán a ver por cumplir con horario de trabajo, una reunión, un programa de tv, o por pereza; personas implacables que no cumplen promesas, </a:t>
            </a:r>
            <a:r>
              <a:rPr lang="es-CO" dirty="0" smtClean="0"/>
              <a:t>ni </a:t>
            </a:r>
            <a:r>
              <a:rPr lang="es-CO" dirty="0"/>
              <a:t>compromisos, mujeres que prometerán casarse y juraran fidelidad y luego se irán con el primero que les dé una miradita </a:t>
            </a:r>
            <a:r>
              <a:rPr lang="es-CO" dirty="0">
                <a:solidFill>
                  <a:srgbClr val="FF0000"/>
                </a:solidFill>
              </a:rPr>
              <a:t>(véase </a:t>
            </a:r>
            <a:r>
              <a:rPr lang="es-CO" b="1" i="1" dirty="0">
                <a:solidFill>
                  <a:srgbClr val="FF0000"/>
                </a:solidFill>
              </a:rPr>
              <a:t>proverbios 2:17; 5:3-5, 9-11</a:t>
            </a:r>
            <a:r>
              <a:rPr lang="es-CO" dirty="0">
                <a:solidFill>
                  <a:srgbClr val="FF0000"/>
                </a:solidFill>
              </a:rPr>
              <a:t>)</a:t>
            </a:r>
            <a:r>
              <a:rPr lang="es-CO" dirty="0"/>
              <a:t>; </a:t>
            </a:r>
            <a:endParaRPr lang="es-CO" dirty="0" smtClean="0"/>
          </a:p>
          <a:p>
            <a:pPr marL="0" indent="0">
              <a:buNone/>
            </a:pPr>
            <a:endParaRPr lang="es-CO" dirty="0"/>
          </a:p>
          <a:p>
            <a:pPr marL="0" indent="0" algn="ctr">
              <a:buNone/>
            </a:pPr>
            <a:r>
              <a:rPr lang="es-CO" dirty="0"/>
              <a:t>P</a:t>
            </a:r>
            <a:r>
              <a:rPr lang="es-CO" dirty="0" smtClean="0"/>
              <a:t>adres </a:t>
            </a:r>
            <a:r>
              <a:rPr lang="es-CO" dirty="0"/>
              <a:t>que prometerán cuidado y provisión a los hijos y luego los dejan a la deriva, personas en las que no se puede confiar, </a:t>
            </a:r>
            <a:r>
              <a:rPr lang="es-CO" dirty="0" smtClean="0"/>
              <a:t>son mentirosos.</a:t>
            </a:r>
          </a:p>
          <a:p>
            <a:pPr marL="0" indent="0" algn="ctr">
              <a:buNone/>
            </a:pPr>
            <a:r>
              <a:rPr lang="es-CO" dirty="0" smtClean="0">
                <a:solidFill>
                  <a:srgbClr val="FF0000"/>
                </a:solidFill>
              </a:rPr>
              <a:t>(véase</a:t>
            </a:r>
            <a:r>
              <a:rPr lang="es-CO" dirty="0">
                <a:solidFill>
                  <a:srgbClr val="FF0000"/>
                </a:solidFill>
              </a:rPr>
              <a:t> </a:t>
            </a:r>
            <a:r>
              <a:rPr lang="es-CO" b="1" i="1" dirty="0">
                <a:solidFill>
                  <a:srgbClr val="FF0000"/>
                </a:solidFill>
              </a:rPr>
              <a:t>Job 39:13-17</a:t>
            </a:r>
            <a:r>
              <a:rPr lang="es-CO" dirty="0">
                <a:solidFill>
                  <a:srgbClr val="FF0000"/>
                </a:solidFill>
              </a:rPr>
              <a:t>).</a:t>
            </a:r>
          </a:p>
        </p:txBody>
      </p:sp>
    </p:spTree>
    <p:extLst>
      <p:ext uri="{BB962C8B-B14F-4D97-AF65-F5344CB8AC3E}">
        <p14:creationId xmlns:p14="http://schemas.microsoft.com/office/powerpoint/2010/main" val="108711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p:spPr>
        <p:txBody>
          <a:bodyPr>
            <a:normAutofit fontScale="85000" lnSpcReduction="10000"/>
          </a:bodyPr>
          <a:lstStyle/>
          <a:p>
            <a:pPr marL="0" indent="0">
              <a:buNone/>
            </a:pPr>
            <a:endParaRPr lang="es-CO" dirty="0" smtClean="0"/>
          </a:p>
          <a:p>
            <a:pPr marL="0" indent="0">
              <a:buNone/>
            </a:pPr>
            <a:r>
              <a:rPr lang="es-CO" dirty="0" smtClean="0"/>
              <a:t>Mujeres </a:t>
            </a:r>
            <a:r>
              <a:rPr lang="es-CO" dirty="0"/>
              <a:t>calumniadoras, que te pondrán mal delante de los demás, que hablaran cosas para denigrarte a fin de destruirte, hombres que destruirán tu reputación lo cual te llevara a no confiar en nadie y no abrir tu corazón a </a:t>
            </a:r>
            <a:r>
              <a:rPr lang="es-CO" dirty="0" smtClean="0"/>
              <a:t>nadie </a:t>
            </a:r>
            <a:r>
              <a:rPr lang="es-CO" dirty="0">
                <a:solidFill>
                  <a:srgbClr val="FF0000"/>
                </a:solidFill>
              </a:rPr>
              <a:t>(véase </a:t>
            </a:r>
            <a:r>
              <a:rPr lang="es-CO" b="1" i="1" dirty="0">
                <a:solidFill>
                  <a:srgbClr val="FF0000"/>
                </a:solidFill>
              </a:rPr>
              <a:t>Salmos 109:20,22-26</a:t>
            </a:r>
            <a:r>
              <a:rPr lang="es-CO" dirty="0">
                <a:solidFill>
                  <a:srgbClr val="FF0000"/>
                </a:solidFill>
              </a:rPr>
              <a:t>)</a:t>
            </a:r>
            <a:r>
              <a:rPr lang="es-CO" dirty="0"/>
              <a:t>. </a:t>
            </a:r>
            <a:endParaRPr lang="es-CO" dirty="0" smtClean="0"/>
          </a:p>
          <a:p>
            <a:pPr marL="0" indent="0">
              <a:buNone/>
            </a:pPr>
            <a:r>
              <a:rPr lang="es-CO" dirty="0" smtClean="0"/>
              <a:t>Hombres </a:t>
            </a:r>
            <a:r>
              <a:rPr lang="es-CO" dirty="0"/>
              <a:t>crueles, dañinos, que no les importará hacerte un mal contar de sacar algo de ti, padres borrachos que abusan de las hijas; violadores que marcaran la vida de una joven a fin de que nunca ella pueda tener una relación normal </a:t>
            </a:r>
            <a:r>
              <a:rPr lang="es-CO" dirty="0">
                <a:solidFill>
                  <a:srgbClr val="FF0000"/>
                </a:solidFill>
              </a:rPr>
              <a:t>(véase </a:t>
            </a:r>
            <a:r>
              <a:rPr lang="es-CO" b="1" i="1" dirty="0">
                <a:solidFill>
                  <a:srgbClr val="FF0000"/>
                </a:solidFill>
              </a:rPr>
              <a:t>2da Samuel 13:11-19</a:t>
            </a:r>
            <a:r>
              <a:rPr lang="es-CO" dirty="0">
                <a:solidFill>
                  <a:srgbClr val="FF0000"/>
                </a:solidFill>
              </a:rPr>
              <a:t>); </a:t>
            </a:r>
            <a:r>
              <a:rPr lang="es-CO" dirty="0"/>
              <a:t/>
            </a:r>
            <a:br>
              <a:rPr lang="es-CO" dirty="0"/>
            </a:br>
            <a:endParaRPr lang="es-CO" dirty="0" smtClean="0"/>
          </a:p>
          <a:p>
            <a:pPr marL="0" indent="0">
              <a:buNone/>
            </a:pPr>
            <a:r>
              <a:rPr lang="es-CO" i="1" dirty="0" smtClean="0"/>
              <a:t>“</a:t>
            </a:r>
            <a:r>
              <a:rPr lang="es-CO" i="1" dirty="0"/>
              <a:t>Porque de éstos son los que se meten en las casas y llevan cautivas a las mujercillas cargadas de pecados, arrastradas por diversas concupiscencias.” </a:t>
            </a:r>
            <a:r>
              <a:rPr lang="es-CO" b="1" i="1" dirty="0">
                <a:solidFill>
                  <a:srgbClr val="FF0000"/>
                </a:solidFill>
              </a:rPr>
              <a:t>2 Timoteo 3:6</a:t>
            </a:r>
            <a:r>
              <a:rPr lang="es-CO" dirty="0"/>
              <a:t>; </a:t>
            </a:r>
          </a:p>
        </p:txBody>
      </p:sp>
    </p:spTree>
    <p:extLst>
      <p:ext uri="{BB962C8B-B14F-4D97-AF65-F5344CB8AC3E}">
        <p14:creationId xmlns:p14="http://schemas.microsoft.com/office/powerpoint/2010/main" val="1329346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1)">
                                      <p:cBhvr>
                                        <p:cTn id="1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3024336"/>
          </a:xfrm>
        </p:spPr>
        <p:txBody>
          <a:bodyPr>
            <a:noAutofit/>
          </a:bodyPr>
          <a:lstStyle/>
          <a:p>
            <a:pPr marL="0" indent="0">
              <a:buNone/>
            </a:pPr>
            <a:r>
              <a:rPr lang="es-CO" sz="4000" b="1" i="1" u="sng" dirty="0" smtClean="0"/>
              <a:t>Consecuencia</a:t>
            </a:r>
            <a:r>
              <a:rPr lang="es-CO" b="1" i="1" dirty="0" smtClean="0"/>
              <a:t>.</a:t>
            </a:r>
            <a:r>
              <a:rPr lang="es-CO" dirty="0"/>
              <a:t> </a:t>
            </a:r>
            <a:r>
              <a:rPr lang="es-CO" dirty="0" smtClean="0"/>
              <a:t>Todas </a:t>
            </a:r>
            <a:r>
              <a:rPr lang="es-CO" dirty="0"/>
              <a:t>esas cosas de la vida, </a:t>
            </a:r>
            <a:r>
              <a:rPr lang="es-CO" dirty="0" smtClean="0"/>
              <a:t>endurecen </a:t>
            </a:r>
            <a:r>
              <a:rPr lang="es-CO" dirty="0"/>
              <a:t>el corazón del ser humano, te vuelven una persona con corazón </a:t>
            </a:r>
            <a:r>
              <a:rPr lang="es-CO" dirty="0" smtClean="0"/>
              <a:t>encallecido.</a:t>
            </a:r>
            <a:r>
              <a:rPr lang="es-CO" dirty="0"/>
              <a:t/>
            </a:r>
            <a:br>
              <a:rPr lang="es-CO" dirty="0"/>
            </a:br>
            <a:r>
              <a:rPr lang="es-CO" b="1" i="1" dirty="0"/>
              <a:t>Dureza</a:t>
            </a:r>
            <a:r>
              <a:rPr lang="es-CO" i="1" dirty="0"/>
              <a:t>= gr. </a:t>
            </a:r>
            <a:r>
              <a:rPr lang="es-CO" i="1" dirty="0" smtClean="0"/>
              <a:t>Sklerótes: que quiere decir: «</a:t>
            </a:r>
            <a:r>
              <a:rPr lang="es-CO" i="1" dirty="0" smtClean="0">
                <a:latin typeface="Agency FB" pitchFamily="34" charset="0"/>
              </a:rPr>
              <a:t>encallecimiento</a:t>
            </a:r>
            <a:r>
              <a:rPr lang="es-CO" i="1" dirty="0">
                <a:latin typeface="Agency FB" pitchFamily="34" charset="0"/>
              </a:rPr>
              <a:t>, dureza, concha, duro como </a:t>
            </a:r>
            <a:r>
              <a:rPr lang="es-CO" i="1" dirty="0" smtClean="0">
                <a:latin typeface="Agency FB" pitchFamily="34" charset="0"/>
              </a:rPr>
              <a:t>piedra»</a:t>
            </a:r>
            <a:r>
              <a:rPr lang="es-CO" dirty="0"/>
              <a:t/>
            </a:r>
            <a:br>
              <a:rPr lang="es-CO" dirty="0"/>
            </a:br>
            <a:r>
              <a:rPr lang="es-CO" sz="2400" dirty="0"/>
              <a:t/>
            </a:r>
            <a:br>
              <a:rPr lang="es-CO" sz="2400" dirty="0"/>
            </a:br>
            <a:endParaRPr lang="es-CO" sz="2400" dirty="0"/>
          </a:p>
        </p:txBody>
      </p:sp>
      <p:sp>
        <p:nvSpPr>
          <p:cNvPr id="4" name="3 Rectángulo"/>
          <p:cNvSpPr/>
          <p:nvPr/>
        </p:nvSpPr>
        <p:spPr>
          <a:xfrm>
            <a:off x="251520" y="3933056"/>
            <a:ext cx="5328592" cy="3046988"/>
          </a:xfrm>
          <a:prstGeom prst="rect">
            <a:avLst/>
          </a:prstGeom>
        </p:spPr>
        <p:txBody>
          <a:bodyPr wrap="square">
            <a:spAutoFit/>
          </a:bodyPr>
          <a:lstStyle/>
          <a:p>
            <a:r>
              <a:rPr lang="es-CO" sz="3200" b="1" i="1" dirty="0"/>
              <a:t>Callo</a:t>
            </a:r>
            <a:r>
              <a:rPr lang="es-CO" sz="3200" i="1" dirty="0"/>
              <a:t>= donde no hay ramificaciones nerviosas, por lo cual la persona tiene una capa de piel muerta en la cual no siente nada.</a:t>
            </a:r>
            <a:r>
              <a:rPr lang="es-CO" sz="3200" dirty="0"/>
              <a:t/>
            </a:r>
            <a:br>
              <a:rPr lang="es-CO" sz="3200" dirty="0"/>
            </a:br>
            <a:endParaRPr lang="es-CO" sz="3200" dirty="0"/>
          </a:p>
        </p:txBody>
      </p:sp>
      <p:pic>
        <p:nvPicPr>
          <p:cNvPr id="6146" name="Picture 2" descr="http://4.bp.blogspot.com/-4DtDUr-HrFg/T_7LpEwSwAI/AAAAAAAAA2M/09T5zou1g4U/s1600/man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933056"/>
            <a:ext cx="3563888" cy="2924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7449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1000"/>
                                        <p:tgtEl>
                                          <p:spTgt spid="6146"/>
                                        </p:tgtEl>
                                      </p:cBhvr>
                                    </p:animEffect>
                                    <p:anim calcmode="lin" valueType="num">
                                      <p:cBhvr>
                                        <p:cTn id="8" dur="1000" fill="hold"/>
                                        <p:tgtEl>
                                          <p:spTgt spid="6146"/>
                                        </p:tgtEl>
                                        <p:attrNameLst>
                                          <p:attrName>ppt_x</p:attrName>
                                        </p:attrNameLst>
                                      </p:cBhvr>
                                      <p:tavLst>
                                        <p:tav tm="0">
                                          <p:val>
                                            <p:strVal val="#ppt_x"/>
                                          </p:val>
                                        </p:tav>
                                        <p:tav tm="100000">
                                          <p:val>
                                            <p:strVal val="#ppt_x"/>
                                          </p:val>
                                        </p:tav>
                                      </p:tavLst>
                                    </p:anim>
                                    <p:anim calcmode="lin" valueType="num">
                                      <p:cBhvr>
                                        <p:cTn id="9" dur="1000" fill="hold"/>
                                        <p:tgtEl>
                                          <p:spTgt spid="614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3024336"/>
          </a:xfrm>
        </p:spPr>
        <p:txBody>
          <a:bodyPr>
            <a:normAutofit fontScale="92500" lnSpcReduction="10000"/>
          </a:bodyPr>
          <a:lstStyle/>
          <a:p>
            <a:pPr marL="0" indent="0" algn="ctr">
              <a:buNone/>
            </a:pPr>
            <a:r>
              <a:rPr lang="es-CO" dirty="0"/>
              <a:t>El Dolor de la vida te vuelve una persona dura, poco a poco los sentimientos van despareciendo, te vas decepcionando de las personas de tu familia, de tu novio, de tu esposa, de tus amigos; tanto daño causa que jamás quieras confiar en la gente, y que te vuelvas una persona inestable, temerosa del compromiso, con miedos, espantos a las </a:t>
            </a:r>
            <a:r>
              <a:rPr lang="es-CO" dirty="0" smtClean="0"/>
              <a:t>relaciones.</a:t>
            </a:r>
          </a:p>
        </p:txBody>
      </p:sp>
      <p:pic>
        <p:nvPicPr>
          <p:cNvPr id="7170" name="Picture 2" descr="http://2.bp.blogspot.com/-2TE5yA0ywE0/TbtVgPZUPoI/AAAAAAAAA6Q/6N3dcZyGLPE/s1600/La%2BIncredulidad%2Bde%2Bsanto%2BTom%25C3%25A1s%2B%25281621%25E2%2580%25931623%2529%2B-BrugghenDoubtingThom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573016"/>
            <a:ext cx="3791744" cy="330627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211960" y="3573016"/>
            <a:ext cx="4572000" cy="3046988"/>
          </a:xfrm>
          <a:prstGeom prst="rect">
            <a:avLst/>
          </a:prstGeom>
        </p:spPr>
        <p:txBody>
          <a:bodyPr>
            <a:spAutoFit/>
          </a:bodyPr>
          <a:lstStyle/>
          <a:p>
            <a:pPr algn="ctr"/>
            <a:r>
              <a:rPr lang="es-CO" sz="2400" dirty="0"/>
              <a:t>Incredulidad a Dios, ya que no puedes verlo reflejado en nadie; te vuelves poco a poco una persona amargada, solitaria, a pesar de siempre estar acompañada; te vas convirtiendo en una persona vana y hueca, que busca las cosas del mundo para sentirse pleno</a:t>
            </a:r>
          </a:p>
        </p:txBody>
      </p:sp>
    </p:spTree>
    <p:extLst>
      <p:ext uri="{BB962C8B-B14F-4D97-AF65-F5344CB8AC3E}">
        <p14:creationId xmlns:p14="http://schemas.microsoft.com/office/powerpoint/2010/main" val="1994723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500" fill="hold"/>
                                        <p:tgtEl>
                                          <p:spTgt spid="7170"/>
                                        </p:tgtEl>
                                        <p:attrNameLst>
                                          <p:attrName>ppt_w</p:attrName>
                                        </p:attrNameLst>
                                      </p:cBhvr>
                                      <p:tavLst>
                                        <p:tav tm="0">
                                          <p:val>
                                            <p:fltVal val="0"/>
                                          </p:val>
                                        </p:tav>
                                        <p:tav tm="100000">
                                          <p:val>
                                            <p:strVal val="#ppt_w"/>
                                          </p:val>
                                        </p:tav>
                                      </p:tavLst>
                                    </p:anim>
                                    <p:anim calcmode="lin" valueType="num">
                                      <p:cBhvr>
                                        <p:cTn id="8" dur="500" fill="hold"/>
                                        <p:tgtEl>
                                          <p:spTgt spid="7170"/>
                                        </p:tgtEl>
                                        <p:attrNameLst>
                                          <p:attrName>ppt_h</p:attrName>
                                        </p:attrNameLst>
                                      </p:cBhvr>
                                      <p:tavLst>
                                        <p:tav tm="0">
                                          <p:val>
                                            <p:fltVal val="0"/>
                                          </p:val>
                                        </p:tav>
                                        <p:tav tm="100000">
                                          <p:val>
                                            <p:strVal val="#ppt_h"/>
                                          </p:val>
                                        </p:tav>
                                      </p:tavLst>
                                    </p:anim>
                                    <p:animEffect transition="in" filter="fade">
                                      <p:cBhvr>
                                        <p:cTn id="9" dur="500"/>
                                        <p:tgtEl>
                                          <p:spTgt spid="7170"/>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85000" lnSpcReduction="10000"/>
          </a:bodyPr>
          <a:lstStyle/>
          <a:p>
            <a:pPr marL="0" indent="0" algn="ctr">
              <a:buNone/>
            </a:pPr>
            <a:r>
              <a:rPr lang="es-CO" dirty="0"/>
              <a:t>Tanto dolor marca a la persona, que </a:t>
            </a:r>
            <a:r>
              <a:rPr lang="es-CO" dirty="0" smtClean="0"/>
              <a:t>da </a:t>
            </a:r>
            <a:r>
              <a:rPr lang="es-CO" dirty="0"/>
              <a:t>lugar a la depresión y al suicidio. Mujeres que creen que nadie las va a amar y se casan con el primero que les promete amor; hombres vanos abandonan los hogares por no tener amor a sus familias e idolatrar una carrera; Personas vacías que entregan sus vidas a los trabajos para no tener que amar o cuidar o respetar a alguien</a:t>
            </a:r>
            <a:r>
              <a:rPr lang="es-CO" dirty="0" smtClean="0"/>
              <a:t>.</a:t>
            </a:r>
          </a:p>
          <a:p>
            <a:pPr marL="0" indent="0" algn="ctr">
              <a:buNone/>
            </a:pPr>
            <a:endParaRPr lang="es-CO" dirty="0"/>
          </a:p>
          <a:p>
            <a:pPr marL="0" indent="0" algn="ctr">
              <a:buNone/>
            </a:pPr>
            <a:r>
              <a:rPr lang="es-CO" dirty="0" smtClean="0"/>
              <a:t> </a:t>
            </a:r>
            <a:r>
              <a:rPr lang="es-CO" dirty="0"/>
              <a:t>Personas endurecidas que dañan y los dañados una vez recibido el daño luego dañan. Tanta maldad vuelve el corazón insensible al amor, insensible al dolor ajeno, egoísta y egocéntrico. </a:t>
            </a:r>
            <a:r>
              <a:rPr lang="es-CO" i="1" dirty="0"/>
              <a:t>“</a:t>
            </a:r>
            <a:r>
              <a:rPr lang="es-CO" b="1" i="1" dirty="0">
                <a:latin typeface="Agency FB" pitchFamily="34" charset="0"/>
              </a:rPr>
              <a:t>Engañoso </a:t>
            </a:r>
            <a:r>
              <a:rPr lang="es-CO" b="1" i="1" u="sng" dirty="0">
                <a:latin typeface="Agency FB" pitchFamily="34" charset="0"/>
              </a:rPr>
              <a:t>(torcido, fraudulento, mentiroso)</a:t>
            </a:r>
            <a:r>
              <a:rPr lang="es-CO" b="1" i="1" dirty="0">
                <a:latin typeface="Agency FB" pitchFamily="34" charset="0"/>
              </a:rPr>
              <a:t> es el corazón más que todas las cosas, y perverso </a:t>
            </a:r>
            <a:r>
              <a:rPr lang="es-CO" b="1" i="1" u="sng" dirty="0">
                <a:latin typeface="Agency FB" pitchFamily="34" charset="0"/>
              </a:rPr>
              <a:t>(frágil, débil, enfermo, incurable, desesperado)</a:t>
            </a:r>
            <a:r>
              <a:rPr lang="es-CO" b="1" i="1" dirty="0">
                <a:latin typeface="Agency FB" pitchFamily="34" charset="0"/>
              </a:rPr>
              <a:t>; ¿quién lo conocerá?</a:t>
            </a:r>
            <a:r>
              <a:rPr lang="es-CO" i="1" dirty="0"/>
              <a:t>” </a:t>
            </a:r>
            <a:r>
              <a:rPr lang="es-CO" b="1" i="1" dirty="0">
                <a:solidFill>
                  <a:srgbClr val="FF0000"/>
                </a:solidFill>
              </a:rPr>
              <a:t>Jeremías </a:t>
            </a:r>
            <a:r>
              <a:rPr lang="es-CO" b="1" i="1" dirty="0" smtClean="0">
                <a:solidFill>
                  <a:srgbClr val="FF0000"/>
                </a:solidFill>
              </a:rPr>
              <a:t>17:9</a:t>
            </a:r>
            <a:endParaRPr lang="es-CO" dirty="0">
              <a:solidFill>
                <a:srgbClr val="FF0000"/>
              </a:solidFill>
            </a:endParaRPr>
          </a:p>
        </p:txBody>
      </p:sp>
    </p:spTree>
    <p:extLst>
      <p:ext uri="{BB962C8B-B14F-4D97-AF65-F5344CB8AC3E}">
        <p14:creationId xmlns:p14="http://schemas.microsoft.com/office/powerpoint/2010/main" val="2269636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795427" cy="6336704"/>
          </a:xfrm>
        </p:spPr>
        <p:txBody>
          <a:bodyPr>
            <a:normAutofit fontScale="92500" lnSpcReduction="10000"/>
          </a:bodyPr>
          <a:lstStyle/>
          <a:p>
            <a:pPr marL="0" indent="0" algn="ctr">
              <a:buNone/>
            </a:pPr>
            <a:r>
              <a:rPr lang="es-CO" sz="3400" b="1" i="1" u="sng" dirty="0"/>
              <a:t>Dios </a:t>
            </a:r>
            <a:r>
              <a:rPr lang="es-CO" sz="3400" b="1" i="1" u="sng" dirty="0" smtClean="0"/>
              <a:t>conoce tu condición.</a:t>
            </a:r>
            <a:r>
              <a:rPr lang="es-CO" dirty="0"/>
              <a:t> </a:t>
            </a:r>
            <a:r>
              <a:rPr lang="es-CO" dirty="0" smtClean="0"/>
              <a:t>Muchos </a:t>
            </a:r>
            <a:r>
              <a:rPr lang="es-CO" dirty="0"/>
              <a:t>dicen no estar en esa condición, muchos dicen estar bien y no necesitar de nadie, se vuelven apáticos e insensibles, y se llenan de trabajos y cosas para dejar de sentir la ausencia de ese vacío y de ese fracaso, pero no entienden que lo que experimentan es parte de la consecuencia del pecado, no pueden escapar, muchos se auto-engañan creyendo en otras cosas y llenándose de orgullo y vanagloria, pero Dios conoce el corazón</a:t>
            </a:r>
            <a:r>
              <a:rPr lang="es-CO" dirty="0" smtClean="0"/>
              <a:t>,</a:t>
            </a:r>
            <a:endParaRPr lang="es-CO" dirty="0"/>
          </a:p>
        </p:txBody>
      </p:sp>
      <p:pic>
        <p:nvPicPr>
          <p:cNvPr id="1026" name="Picture 2" descr="http://t0.gstatic.com/images?q=tbn:ANd9GcTG_tng14E2A_KRNHWur8dZwLvCyCoRxn7cLXI3OO5n5BRJ6kpOP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8162" y="260648"/>
            <a:ext cx="3134681" cy="352839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012159" y="4029165"/>
            <a:ext cx="3124639" cy="2800767"/>
          </a:xfrm>
          <a:prstGeom prst="rect">
            <a:avLst/>
          </a:prstGeom>
        </p:spPr>
        <p:txBody>
          <a:bodyPr wrap="square">
            <a:spAutoFit/>
          </a:bodyPr>
          <a:lstStyle/>
          <a:p>
            <a:pPr algn="ctr"/>
            <a:r>
              <a:rPr lang="es-CO" dirty="0"/>
              <a:t> </a:t>
            </a:r>
            <a:r>
              <a:rPr lang="es-CO" i="1" dirty="0"/>
              <a:t>”</a:t>
            </a:r>
            <a:r>
              <a:rPr lang="es-CO" sz="2800" i="1" dirty="0">
                <a:latin typeface="Agency FB" pitchFamily="34" charset="0"/>
              </a:rPr>
              <a:t>Jehová conoce los pensamientos de los hombres, Que son vanidad</a:t>
            </a:r>
            <a:r>
              <a:rPr lang="es-CO" sz="2800" i="1" dirty="0" smtClean="0"/>
              <a:t>”</a:t>
            </a:r>
          </a:p>
          <a:p>
            <a:pPr algn="ctr"/>
            <a:r>
              <a:rPr lang="es-CO" sz="2800" i="1" dirty="0"/>
              <a:t> </a:t>
            </a:r>
            <a:r>
              <a:rPr lang="es-CO" sz="2800" b="1" i="1" dirty="0">
                <a:solidFill>
                  <a:srgbClr val="FF0000"/>
                </a:solidFill>
              </a:rPr>
              <a:t>Salmos 94:11</a:t>
            </a:r>
            <a:r>
              <a:rPr lang="es-CO" sz="2800" i="1" dirty="0">
                <a:solidFill>
                  <a:srgbClr val="FF0000"/>
                </a:solidFill>
              </a:rPr>
              <a:t>;</a:t>
            </a:r>
            <a:endParaRPr lang="es-CO" sz="2800" dirty="0">
              <a:solidFill>
                <a:srgbClr val="FF0000"/>
              </a:solidFill>
            </a:endParaRPr>
          </a:p>
          <a:p>
            <a:r>
              <a:rPr lang="es-CO" dirty="0"/>
              <a:t/>
            </a:r>
            <a:br>
              <a:rPr lang="es-CO" dirty="0"/>
            </a:br>
            <a:endParaRPr lang="es-CO" dirty="0"/>
          </a:p>
        </p:txBody>
      </p:sp>
    </p:spTree>
    <p:extLst>
      <p:ext uri="{BB962C8B-B14F-4D97-AF65-F5344CB8AC3E}">
        <p14:creationId xmlns:p14="http://schemas.microsoft.com/office/powerpoint/2010/main" val="49218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580">
                                          <p:stCondLst>
                                            <p:cond delay="0"/>
                                          </p:stCondLst>
                                        </p:cTn>
                                        <p:tgtEl>
                                          <p:spTgt spid="2"/>
                                        </p:tgtEl>
                                      </p:cBhvr>
                                    </p:animEffect>
                                    <p:anim calcmode="lin" valueType="num">
                                      <p:cBhvr>
                                        <p:cTn id="15"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0" dur="26">
                                          <p:stCondLst>
                                            <p:cond delay="650"/>
                                          </p:stCondLst>
                                        </p:cTn>
                                        <p:tgtEl>
                                          <p:spTgt spid="2"/>
                                        </p:tgtEl>
                                      </p:cBhvr>
                                      <p:to x="100000" y="60000"/>
                                    </p:animScale>
                                    <p:animScale>
                                      <p:cBhvr>
                                        <p:cTn id="21" dur="166" decel="50000">
                                          <p:stCondLst>
                                            <p:cond delay="676"/>
                                          </p:stCondLst>
                                        </p:cTn>
                                        <p:tgtEl>
                                          <p:spTgt spid="2"/>
                                        </p:tgtEl>
                                      </p:cBhvr>
                                      <p:to x="100000" y="100000"/>
                                    </p:animScale>
                                    <p:animScale>
                                      <p:cBhvr>
                                        <p:cTn id="22" dur="26">
                                          <p:stCondLst>
                                            <p:cond delay="1312"/>
                                          </p:stCondLst>
                                        </p:cTn>
                                        <p:tgtEl>
                                          <p:spTgt spid="2"/>
                                        </p:tgtEl>
                                      </p:cBhvr>
                                      <p:to x="100000" y="80000"/>
                                    </p:animScale>
                                    <p:animScale>
                                      <p:cBhvr>
                                        <p:cTn id="23" dur="166" decel="50000">
                                          <p:stCondLst>
                                            <p:cond delay="1338"/>
                                          </p:stCondLst>
                                        </p:cTn>
                                        <p:tgtEl>
                                          <p:spTgt spid="2"/>
                                        </p:tgtEl>
                                      </p:cBhvr>
                                      <p:to x="100000" y="100000"/>
                                    </p:animScale>
                                    <p:animScale>
                                      <p:cBhvr>
                                        <p:cTn id="24" dur="26">
                                          <p:stCondLst>
                                            <p:cond delay="1642"/>
                                          </p:stCondLst>
                                        </p:cTn>
                                        <p:tgtEl>
                                          <p:spTgt spid="2"/>
                                        </p:tgtEl>
                                      </p:cBhvr>
                                      <p:to x="100000" y="90000"/>
                                    </p:animScale>
                                    <p:animScale>
                                      <p:cBhvr>
                                        <p:cTn id="25" dur="166" decel="50000">
                                          <p:stCondLst>
                                            <p:cond delay="1668"/>
                                          </p:stCondLst>
                                        </p:cTn>
                                        <p:tgtEl>
                                          <p:spTgt spid="2"/>
                                        </p:tgtEl>
                                      </p:cBhvr>
                                      <p:to x="100000" y="100000"/>
                                    </p:animScale>
                                    <p:animScale>
                                      <p:cBhvr>
                                        <p:cTn id="26" dur="26">
                                          <p:stCondLst>
                                            <p:cond delay="1808"/>
                                          </p:stCondLst>
                                        </p:cTn>
                                        <p:tgtEl>
                                          <p:spTgt spid="2"/>
                                        </p:tgtEl>
                                      </p:cBhvr>
                                      <p:to x="100000" y="95000"/>
                                    </p:animScale>
                                    <p:animScale>
                                      <p:cBhvr>
                                        <p:cTn id="27"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lnSpcReduction="10000"/>
          </a:bodyPr>
          <a:lstStyle/>
          <a:p>
            <a:pPr marL="0" indent="0">
              <a:buNone/>
            </a:pPr>
            <a:r>
              <a:rPr lang="es-CO" i="1" dirty="0"/>
              <a:t>“</a:t>
            </a:r>
            <a:r>
              <a:rPr lang="es-CO" b="1" i="1" dirty="0">
                <a:latin typeface="Agency FB" pitchFamily="34" charset="0"/>
              </a:rPr>
              <a:t>El revela lo profundo y lo escondido; conoce lo que está en tinieblas, y con él mora la luz.</a:t>
            </a:r>
            <a:r>
              <a:rPr lang="es-CO" i="1" dirty="0"/>
              <a:t>” </a:t>
            </a:r>
            <a:r>
              <a:rPr lang="es-CO" b="1" i="1" dirty="0">
                <a:solidFill>
                  <a:srgbClr val="FF0000"/>
                </a:solidFill>
              </a:rPr>
              <a:t>Daniel 2:22</a:t>
            </a:r>
            <a:r>
              <a:rPr lang="es-CO" i="1" dirty="0"/>
              <a:t>; </a:t>
            </a:r>
            <a:endParaRPr lang="es-CO" i="1" dirty="0" smtClean="0"/>
          </a:p>
          <a:p>
            <a:pPr marL="0" indent="0">
              <a:buNone/>
            </a:pPr>
            <a:endParaRPr lang="es-CO" i="1" dirty="0" smtClean="0"/>
          </a:p>
          <a:p>
            <a:pPr marL="0" indent="0">
              <a:buNone/>
            </a:pPr>
            <a:r>
              <a:rPr lang="es-CO" i="1" dirty="0" smtClean="0"/>
              <a:t>“</a:t>
            </a:r>
            <a:r>
              <a:rPr lang="es-CO" b="1" i="1" dirty="0">
                <a:latin typeface="Agency FB" pitchFamily="34" charset="0"/>
              </a:rPr>
              <a:t>Yo Jehová, que escudriño la mente, que pruebo el corazón, para dar a cada uno según su camino, según el fruto de sus obras.</a:t>
            </a:r>
            <a:r>
              <a:rPr lang="es-CO" i="1" dirty="0"/>
              <a:t>”</a:t>
            </a:r>
            <a:r>
              <a:rPr lang="es-CO" i="1" dirty="0">
                <a:solidFill>
                  <a:srgbClr val="FF0000"/>
                </a:solidFill>
              </a:rPr>
              <a:t> </a:t>
            </a:r>
            <a:r>
              <a:rPr lang="es-CO" b="1" i="1" dirty="0">
                <a:solidFill>
                  <a:srgbClr val="FF0000"/>
                </a:solidFill>
              </a:rPr>
              <a:t>Jeremías 17:10</a:t>
            </a:r>
            <a:r>
              <a:rPr lang="es-CO" i="1" dirty="0" smtClean="0"/>
              <a:t>;</a:t>
            </a:r>
          </a:p>
          <a:p>
            <a:pPr marL="0" indent="0">
              <a:buNone/>
            </a:pPr>
            <a:r>
              <a:rPr lang="es-CO" i="1" dirty="0" smtClean="0"/>
              <a:t> </a:t>
            </a:r>
          </a:p>
          <a:p>
            <a:pPr marL="0" indent="0">
              <a:buNone/>
            </a:pPr>
            <a:r>
              <a:rPr lang="es-CO" i="1" dirty="0" smtClean="0"/>
              <a:t>“</a:t>
            </a:r>
            <a:r>
              <a:rPr lang="es-CO" b="1" i="1" dirty="0">
                <a:latin typeface="Agency FB" pitchFamily="34" charset="0"/>
              </a:rPr>
              <a:t>Tú has conocido mi sentarme y mi levantarme; Has entendido desde lejos mis pensamientos. Has escudriñado mi andar y mi reposo, Y todos mis caminos te son conocidos. Pues aún no está la palabra en mi lengua, Y he aquí, oh Jehová, tú la sabes toda</a:t>
            </a:r>
            <a:r>
              <a:rPr lang="es-CO" b="1" i="1" dirty="0" smtClean="0">
                <a:latin typeface="Agency FB" pitchFamily="34" charset="0"/>
              </a:rPr>
              <a:t>.</a:t>
            </a:r>
            <a:r>
              <a:rPr lang="es-CO" i="1" dirty="0" smtClean="0"/>
              <a:t>” </a:t>
            </a:r>
            <a:r>
              <a:rPr lang="es-CO" b="1" i="1" dirty="0" smtClean="0">
                <a:solidFill>
                  <a:srgbClr val="FF0000"/>
                </a:solidFill>
              </a:rPr>
              <a:t>Salmo </a:t>
            </a:r>
            <a:r>
              <a:rPr lang="es-CO" b="1" i="1" dirty="0">
                <a:solidFill>
                  <a:srgbClr val="FF0000"/>
                </a:solidFill>
              </a:rPr>
              <a:t>139:2-4</a:t>
            </a:r>
            <a:endParaRPr lang="es-CO" dirty="0">
              <a:solidFill>
                <a:srgbClr val="FF0000"/>
              </a:solidFill>
            </a:endParaRPr>
          </a:p>
          <a:p>
            <a:endParaRPr lang="es-CO" dirty="0"/>
          </a:p>
          <a:p>
            <a:endParaRPr lang="es-CO" dirty="0"/>
          </a:p>
        </p:txBody>
      </p:sp>
    </p:spTree>
    <p:extLst>
      <p:ext uri="{BB962C8B-B14F-4D97-AF65-F5344CB8AC3E}">
        <p14:creationId xmlns:p14="http://schemas.microsoft.com/office/powerpoint/2010/main" val="3054816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heel(1)">
                                      <p:cBhvr>
                                        <p:cTn id="1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6408712"/>
          </a:xfrm>
        </p:spPr>
        <p:txBody>
          <a:bodyPr>
            <a:normAutofit fontScale="92500"/>
          </a:bodyPr>
          <a:lstStyle/>
          <a:p>
            <a:pPr marL="0" indent="0" algn="ctr">
              <a:buNone/>
            </a:pPr>
            <a:r>
              <a:rPr lang="es-CO" dirty="0"/>
              <a:t>Nuestro Dios conoce tu estado, sabe de tus muchas dificultades, el conoce tu corazón y lo prueba, el sabe de tu desamor, el sabe de tu rechazo, el sabe de tu decepción, el sabe del dolor que cargas desde tu niñez, el sabe la violencia que has experimentado, el sabe cómo te han traicionado, el sabe cómo te han </a:t>
            </a:r>
            <a:r>
              <a:rPr lang="es-CO" dirty="0" smtClean="0"/>
              <a:t>herido. </a:t>
            </a:r>
          </a:p>
          <a:p>
            <a:pPr marL="0" indent="0" algn="ctr">
              <a:buNone/>
            </a:pPr>
            <a:endParaRPr lang="es-CO" dirty="0" smtClean="0"/>
          </a:p>
          <a:p>
            <a:pPr marL="0" indent="0" algn="ctr">
              <a:buNone/>
            </a:pPr>
            <a:r>
              <a:rPr lang="es-CO" dirty="0"/>
              <a:t>Y</a:t>
            </a:r>
            <a:r>
              <a:rPr lang="es-CO" dirty="0" smtClean="0"/>
              <a:t> </a:t>
            </a:r>
            <a:r>
              <a:rPr lang="es-CO" dirty="0"/>
              <a:t>el sabe que no quieres aceptar que lo necesitas, que tu pecado te ha llevado a vivir separado de él, el sabe lo que dices, y como escondes tu dolor;</a:t>
            </a:r>
            <a:r>
              <a:rPr lang="es-CO" i="1" dirty="0"/>
              <a:t> “</a:t>
            </a:r>
            <a:r>
              <a:rPr lang="es-CO" b="1" i="1" dirty="0">
                <a:latin typeface="Agency FB" pitchFamily="34" charset="0"/>
              </a:rPr>
              <a:t>Pues tú dices que eres rico, que te ha ido muy bien y que no necesitas de nada. Pero no te das cuenta de que eres un desdichado, un miserable, y que estás pobre, ciego y desnudo</a:t>
            </a:r>
            <a:r>
              <a:rPr lang="es-CO" i="1" dirty="0"/>
              <a:t>.” </a:t>
            </a:r>
            <a:r>
              <a:rPr lang="es-CO" b="1" i="1" dirty="0">
                <a:solidFill>
                  <a:srgbClr val="FF0000"/>
                </a:solidFill>
              </a:rPr>
              <a:t>Apocalipsis </a:t>
            </a:r>
            <a:r>
              <a:rPr lang="es-CO" b="1" i="1" dirty="0" smtClean="0">
                <a:solidFill>
                  <a:srgbClr val="FF0000"/>
                </a:solidFill>
              </a:rPr>
              <a:t>3:17</a:t>
            </a:r>
            <a:endParaRPr lang="es-CO" dirty="0"/>
          </a:p>
        </p:txBody>
      </p:sp>
    </p:spTree>
    <p:extLst>
      <p:ext uri="{BB962C8B-B14F-4D97-AF65-F5344CB8AC3E}">
        <p14:creationId xmlns:p14="http://schemas.microsoft.com/office/powerpoint/2010/main" val="2233283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12968" cy="6264696"/>
          </a:xfrm>
        </p:spPr>
        <p:txBody>
          <a:bodyPr>
            <a:normAutofit fontScale="92500" lnSpcReduction="20000"/>
          </a:bodyPr>
          <a:lstStyle/>
          <a:p>
            <a:pPr marL="0" indent="0" algn="ctr">
              <a:buNone/>
            </a:pPr>
            <a:r>
              <a:rPr lang="es-CO" dirty="0"/>
              <a:t>Dios sabe que lo necesitas para ser reconciliado, para tener paz en tu corazón, para tener amor, para tener gozo, para experimentar fidelidad, misericordia y perdón. </a:t>
            </a:r>
            <a:endParaRPr lang="es-CO" dirty="0" smtClean="0"/>
          </a:p>
          <a:p>
            <a:pPr marL="0" indent="0" algn="ctr">
              <a:buNone/>
            </a:pPr>
            <a:r>
              <a:rPr lang="es-CO" dirty="0" smtClean="0"/>
              <a:t>Dios </a:t>
            </a:r>
            <a:r>
              <a:rPr lang="es-CO" dirty="0"/>
              <a:t>sabe tu necesidad de tener amigos, tu necesidad de sentirte amado, respetado, tu necesidad de sentirte pleno y lleno. Jesús sabe que tú buscas llenarte de una carrera, que buscas las migajas del amor en mujeres, que buscas un buen trabajo para llenar tu orgullo, que buscas filosofías para llenar tu intelecto; el sabe que buscas substitutos de él, y hoy el te dice</a:t>
            </a:r>
            <a:r>
              <a:rPr lang="es-CO" dirty="0" smtClean="0"/>
              <a:t>:</a:t>
            </a:r>
          </a:p>
          <a:p>
            <a:pPr marL="0" indent="0" algn="ctr">
              <a:buNone/>
            </a:pPr>
            <a:r>
              <a:rPr lang="es-CO" dirty="0"/>
              <a:t> </a:t>
            </a:r>
            <a:r>
              <a:rPr lang="es-CO" i="1" dirty="0"/>
              <a:t>“</a:t>
            </a:r>
            <a:r>
              <a:rPr lang="es-CO" b="1" i="1" dirty="0">
                <a:latin typeface="Agency FB" pitchFamily="34" charset="0"/>
              </a:rPr>
              <a:t>Cualquiera que bebiere de esta agua, volverá a tener sed; mas el que bebiere del agua que yo le daré, no tendrá sed jamás; sino que el agua que yo le daré será en él una fuente de agua que salte para vida </a:t>
            </a:r>
            <a:r>
              <a:rPr lang="es-CO" b="1" i="1" dirty="0" smtClean="0">
                <a:latin typeface="Agency FB" pitchFamily="34" charset="0"/>
              </a:rPr>
              <a:t>eterna»</a:t>
            </a:r>
            <a:r>
              <a:rPr lang="es-CO" i="1" dirty="0" smtClean="0"/>
              <a:t>.</a:t>
            </a:r>
          </a:p>
          <a:p>
            <a:pPr marL="0" indent="0" algn="ctr">
              <a:buNone/>
            </a:pPr>
            <a:r>
              <a:rPr lang="es-CO" b="1" i="1" dirty="0" smtClean="0">
                <a:solidFill>
                  <a:srgbClr val="FF0000"/>
                </a:solidFill>
              </a:rPr>
              <a:t>Juan 2:13-14</a:t>
            </a:r>
            <a:endParaRPr lang="es-CO" dirty="0">
              <a:solidFill>
                <a:srgbClr val="FF0000"/>
              </a:solidFill>
            </a:endParaRPr>
          </a:p>
        </p:txBody>
      </p:sp>
    </p:spTree>
    <p:extLst>
      <p:ext uri="{BB962C8B-B14F-4D97-AF65-F5344CB8AC3E}">
        <p14:creationId xmlns:p14="http://schemas.microsoft.com/office/powerpoint/2010/main" val="747140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par>
                                <p:cTn id="18" presetID="6" presetClass="entr" presetSubtype="16"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circle(in)">
                                      <p:cBhvr>
                                        <p:cTn id="2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184576" cy="6309552"/>
          </a:xfrm>
        </p:spPr>
        <p:txBody>
          <a:bodyPr>
            <a:normAutofit fontScale="92500"/>
          </a:bodyPr>
          <a:lstStyle/>
          <a:p>
            <a:pPr marL="0" indent="0" algn="ctr">
              <a:buNone/>
            </a:pPr>
            <a:r>
              <a:rPr lang="es-CO" dirty="0"/>
              <a:t>Dios </a:t>
            </a:r>
            <a:r>
              <a:rPr lang="es-CO" dirty="0" smtClean="0"/>
              <a:t>que te conoce y te ama dice </a:t>
            </a:r>
            <a:r>
              <a:rPr lang="es-CO" dirty="0"/>
              <a:t>en estos momentos: </a:t>
            </a:r>
            <a:r>
              <a:rPr lang="es-CO" dirty="0" smtClean="0"/>
              <a:t>«yo </a:t>
            </a:r>
            <a:r>
              <a:rPr lang="es-CO" dirty="0"/>
              <a:t>se que te han herido, se que lo que has pasado, comprendo tu situación exactamente, yo me hice hombre y experimente todas las necesidades humanas, yo se que buscas saciarte del mundo, sé que me </a:t>
            </a:r>
            <a:r>
              <a:rPr lang="es-CO" dirty="0" smtClean="0"/>
              <a:t>necesitas»;</a:t>
            </a:r>
            <a:r>
              <a:rPr lang="es-CO" dirty="0"/>
              <a:t> </a:t>
            </a:r>
            <a:r>
              <a:rPr lang="es-CO" i="1" dirty="0"/>
              <a:t>“</a:t>
            </a:r>
            <a:r>
              <a:rPr lang="es-CO" b="1" i="1" dirty="0">
                <a:latin typeface="Agency FB" pitchFamily="34" charset="0"/>
              </a:rPr>
              <a:t>Porque él conoce nuestra condición; Se acuerda de que somos polvo</a:t>
            </a:r>
            <a:r>
              <a:rPr lang="es-CO" b="1" i="1" dirty="0" smtClean="0">
                <a:latin typeface="Agency FB" pitchFamily="34" charset="0"/>
              </a:rPr>
              <a:t>.” </a:t>
            </a:r>
          </a:p>
          <a:p>
            <a:pPr marL="0" indent="0" algn="ctr">
              <a:buNone/>
            </a:pPr>
            <a:r>
              <a:rPr lang="es-CO" b="1" i="1" dirty="0" smtClean="0">
                <a:solidFill>
                  <a:srgbClr val="FF0000"/>
                </a:solidFill>
              </a:rPr>
              <a:t>Salmos 103:14</a:t>
            </a:r>
            <a:r>
              <a:rPr lang="es-CO" dirty="0" smtClean="0">
                <a:solidFill>
                  <a:srgbClr val="FF0000"/>
                </a:solidFill>
              </a:rPr>
              <a:t>. </a:t>
            </a:r>
            <a:endParaRPr lang="es-CO" dirty="0">
              <a:solidFill>
                <a:srgbClr val="FF0000"/>
              </a:solidFill>
            </a:endParaRPr>
          </a:p>
        </p:txBody>
      </p:sp>
      <p:pic>
        <p:nvPicPr>
          <p:cNvPr id="2050" name="Picture 2" descr="http://1.bp.blogspot.com/_nPsI2ZJzz-U/S62h672G-oI/AAAAAAAAAbw/TpvalPpHKWY/s1600/woman_at_the_welltru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3" y="476672"/>
            <a:ext cx="2880320" cy="302433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940152" y="3533665"/>
            <a:ext cx="3096343" cy="3108543"/>
          </a:xfrm>
          <a:prstGeom prst="rect">
            <a:avLst/>
          </a:prstGeom>
        </p:spPr>
        <p:txBody>
          <a:bodyPr wrap="square">
            <a:spAutoFit/>
          </a:bodyPr>
          <a:lstStyle/>
          <a:p>
            <a:pPr algn="ctr"/>
            <a:r>
              <a:rPr lang="es-CO" sz="2800" dirty="0" smtClean="0">
                <a:solidFill>
                  <a:srgbClr val="FF0000"/>
                </a:solidFill>
              </a:rPr>
              <a:t>Cansado </a:t>
            </a:r>
            <a:r>
              <a:rPr lang="es-CO" sz="2800" dirty="0">
                <a:solidFill>
                  <a:srgbClr val="FF0000"/>
                </a:solidFill>
              </a:rPr>
              <a:t>del </a:t>
            </a:r>
            <a:r>
              <a:rPr lang="es-CO" sz="2800" dirty="0" smtClean="0">
                <a:solidFill>
                  <a:srgbClr val="FF0000"/>
                </a:solidFill>
              </a:rPr>
              <a:t>camino, se sentó junto al poso </a:t>
            </a:r>
          </a:p>
          <a:p>
            <a:pPr algn="ctr"/>
            <a:r>
              <a:rPr lang="es-CO" sz="2800" dirty="0" smtClean="0"/>
              <a:t>Juan 4:6</a:t>
            </a:r>
            <a:r>
              <a:rPr lang="es-CO" sz="2800" dirty="0" smtClean="0">
                <a:solidFill>
                  <a:srgbClr val="FF0000"/>
                </a:solidFill>
              </a:rPr>
              <a:t>. El sabía la situación de esta mujer, y la estaba esperando. </a:t>
            </a:r>
            <a:endParaRPr lang="es-CO" sz="2800" dirty="0">
              <a:solidFill>
                <a:srgbClr val="FF0000"/>
              </a:solidFill>
            </a:endParaRPr>
          </a:p>
        </p:txBody>
      </p:sp>
    </p:spTree>
    <p:extLst>
      <p:ext uri="{BB962C8B-B14F-4D97-AF65-F5344CB8AC3E}">
        <p14:creationId xmlns:p14="http://schemas.microsoft.com/office/powerpoint/2010/main" val="4245902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a:bodyPr>
          <a:lstStyle/>
          <a:p>
            <a:pPr marL="0" indent="0" algn="ctr">
              <a:buNone/>
            </a:pPr>
            <a:r>
              <a:rPr lang="es-CO" dirty="0" smtClean="0"/>
              <a:t>Así </a:t>
            </a:r>
            <a:r>
              <a:rPr lang="es-CO" dirty="0"/>
              <a:t>como esta mujer buscaba llenarse del amor de un hombre, así tú buscas el verdadero amor donde no está; </a:t>
            </a:r>
            <a:r>
              <a:rPr lang="es-CO" i="1" dirty="0"/>
              <a:t>“</a:t>
            </a:r>
            <a:r>
              <a:rPr lang="es-CO" b="1" i="1" dirty="0">
                <a:latin typeface="Agency FB" pitchFamily="34" charset="0"/>
              </a:rPr>
              <a:t>Jesús le dijo: </a:t>
            </a:r>
            <a:r>
              <a:rPr lang="es-CO" b="1" i="1" dirty="0" smtClean="0">
                <a:latin typeface="Agency FB" pitchFamily="34" charset="0"/>
              </a:rPr>
              <a:t>Ve, </a:t>
            </a:r>
            <a:r>
              <a:rPr lang="es-CO" b="1" i="1" dirty="0">
                <a:latin typeface="Agency FB" pitchFamily="34" charset="0"/>
              </a:rPr>
              <a:t>llama a tu marido, y ven acá. Respondió la mujer y dijo: No tengo marido. Jesús le dijo: Bien has dicho: No tengo marido; porque cinco maridos has tenido, y el que ahora tienes no es tu marido; esto has dicho con verdad. Le dijo la mujer: Señor, me parece que tú eres profeta</a:t>
            </a:r>
            <a:r>
              <a:rPr lang="es-CO" b="1" i="1" dirty="0" smtClean="0">
                <a:latin typeface="Agency FB" pitchFamily="34" charset="0"/>
              </a:rPr>
              <a:t>.” </a:t>
            </a:r>
            <a:r>
              <a:rPr lang="es-CO" b="1" i="1" dirty="0" smtClean="0">
                <a:solidFill>
                  <a:srgbClr val="FF0000"/>
                </a:solidFill>
              </a:rPr>
              <a:t>Juan </a:t>
            </a:r>
            <a:r>
              <a:rPr lang="es-CO" b="1" i="1" dirty="0">
                <a:solidFill>
                  <a:srgbClr val="FF0000"/>
                </a:solidFill>
              </a:rPr>
              <a:t>4:16-19</a:t>
            </a:r>
            <a:r>
              <a:rPr lang="es-CO" dirty="0"/>
              <a:t>; la mujer en ese momento reconoce que Jesús es profeta porque le dijo exactamente lo que ella está pasando dentro de sí.</a:t>
            </a:r>
          </a:p>
          <a:p>
            <a:endParaRPr lang="es-CO" dirty="0"/>
          </a:p>
        </p:txBody>
      </p:sp>
    </p:spTree>
    <p:extLst>
      <p:ext uri="{BB962C8B-B14F-4D97-AF65-F5344CB8AC3E}">
        <p14:creationId xmlns:p14="http://schemas.microsoft.com/office/powerpoint/2010/main" val="160750126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677542"/>
          </a:xfrm>
        </p:spPr>
        <p:txBody>
          <a:bodyPr>
            <a:normAutofit fontScale="92500"/>
          </a:bodyPr>
          <a:lstStyle/>
          <a:p>
            <a:pPr marL="0" indent="0" algn="ctr">
              <a:buNone/>
            </a:pPr>
            <a:r>
              <a:rPr lang="es-CO" b="1" i="1" dirty="0"/>
              <a:t>Jesús es tu Nuevo </a:t>
            </a:r>
            <a:r>
              <a:rPr lang="es-CO" b="1" i="1" dirty="0" smtClean="0"/>
              <a:t>Amor.</a:t>
            </a:r>
            <a:r>
              <a:rPr lang="es-CO" dirty="0"/>
              <a:t> </a:t>
            </a:r>
            <a:r>
              <a:rPr lang="es-CO" dirty="0" smtClean="0"/>
              <a:t> Note que esta mujer, se olvidó el motivo de su viaje al poso, que impulsada por el gozo hasta dejo el cántaro </a:t>
            </a:r>
            <a:r>
              <a:rPr lang="es-CO" dirty="0" smtClean="0">
                <a:solidFill>
                  <a:srgbClr val="FF0000"/>
                </a:solidFill>
              </a:rPr>
              <a:t>Verso 28</a:t>
            </a:r>
            <a:r>
              <a:rPr lang="es-CO" dirty="0" smtClean="0"/>
              <a:t>.</a:t>
            </a:r>
            <a:endParaRPr lang="es-CO" dirty="0"/>
          </a:p>
        </p:txBody>
      </p:sp>
      <p:sp>
        <p:nvSpPr>
          <p:cNvPr id="4" name="3 Rectángulo"/>
          <p:cNvSpPr/>
          <p:nvPr/>
        </p:nvSpPr>
        <p:spPr>
          <a:xfrm>
            <a:off x="323528" y="2132856"/>
            <a:ext cx="5256584" cy="4524315"/>
          </a:xfrm>
          <a:prstGeom prst="rect">
            <a:avLst/>
          </a:prstGeom>
        </p:spPr>
        <p:txBody>
          <a:bodyPr wrap="square">
            <a:spAutoFit/>
          </a:bodyPr>
          <a:lstStyle/>
          <a:p>
            <a:pPr algn="ctr"/>
            <a:r>
              <a:rPr lang="es-CO" sz="2400" dirty="0"/>
              <a:t>Querido amigo, lo que buscas solo lo puedes encontrar en Jesús, en el sacrificio en la cruz, él te reconcilia a ti con el </a:t>
            </a:r>
            <a:r>
              <a:rPr lang="es-CO" sz="2400" dirty="0" smtClean="0"/>
              <a:t>Creador</a:t>
            </a:r>
            <a:r>
              <a:rPr lang="es-CO" sz="2400" dirty="0"/>
              <a:t>, cuando tu lo recibes, el cambia tu vida, cambia tu corazón, el quita el dolor del pasado el te sacia de favor, de gracia y de misericordia, es inevitable que cuando tú te arrepientes y te apartas de tu pecado, de tu manera de pensar, vienen los pensamientos de Dios y la vida de Dios en </a:t>
            </a:r>
            <a:r>
              <a:rPr lang="es-CO" sz="2400" dirty="0" smtClean="0"/>
              <a:t>ti</a:t>
            </a:r>
            <a:r>
              <a:rPr lang="es-CO" sz="2400" dirty="0"/>
              <a:t/>
            </a:r>
            <a:br>
              <a:rPr lang="es-CO" sz="2400" dirty="0"/>
            </a:br>
            <a:endParaRPr lang="es-CO" sz="2400" dirty="0"/>
          </a:p>
        </p:txBody>
      </p:sp>
      <p:pic>
        <p:nvPicPr>
          <p:cNvPr id="3074" name="Picture 2" descr="http://www.devocionaldiario.com/wp-content/uploads/2009/04/jesus-en-la-cruz1-300x3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2137678"/>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796136" y="5085184"/>
            <a:ext cx="3203848" cy="2031325"/>
          </a:xfrm>
          <a:prstGeom prst="rect">
            <a:avLst/>
          </a:prstGeom>
        </p:spPr>
        <p:txBody>
          <a:bodyPr wrap="square">
            <a:spAutoFit/>
          </a:bodyPr>
          <a:lstStyle/>
          <a:p>
            <a:pPr algn="ctr"/>
            <a:r>
              <a:rPr lang="es-CO" b="1" dirty="0">
                <a:solidFill>
                  <a:srgbClr val="FF0000"/>
                </a:solidFill>
              </a:rPr>
              <a:t>Observa por un momento la imagen, el dolor que experimentó en la cruz, lo hizo por ti. Él te ama y </a:t>
            </a:r>
            <a:r>
              <a:rPr lang="es-CO" b="1" dirty="0" smtClean="0">
                <a:solidFill>
                  <a:srgbClr val="FF0000"/>
                </a:solidFill>
              </a:rPr>
              <a:t>quiere  </a:t>
            </a:r>
            <a:r>
              <a:rPr lang="es-CO" b="1" dirty="0">
                <a:solidFill>
                  <a:srgbClr val="FF0000"/>
                </a:solidFill>
              </a:rPr>
              <a:t>salvarte</a:t>
            </a:r>
            <a:r>
              <a:rPr lang="es-CO" b="1" dirty="0" smtClean="0">
                <a:solidFill>
                  <a:srgbClr val="FF0000"/>
                </a:solidFill>
              </a:rPr>
              <a:t>. Haí donde estás, entrégale tu corazón.</a:t>
            </a:r>
            <a:endParaRPr lang="es-CO" b="1" dirty="0">
              <a:solidFill>
                <a:srgbClr val="FF0000"/>
              </a:solidFill>
            </a:endParaRPr>
          </a:p>
          <a:p>
            <a:endParaRPr lang="es-CO" dirty="0"/>
          </a:p>
        </p:txBody>
      </p:sp>
    </p:spTree>
    <p:extLst>
      <p:ext uri="{BB962C8B-B14F-4D97-AF65-F5344CB8AC3E}">
        <p14:creationId xmlns:p14="http://schemas.microsoft.com/office/powerpoint/2010/main" val="481615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074"/>
                                        </p:tgtEl>
                                        <p:attrNameLst>
                                          <p:attrName>style.visibility</p:attrName>
                                        </p:attrNameLst>
                                      </p:cBhvr>
                                      <p:to>
                                        <p:strVal val="visible"/>
                                      </p:to>
                                    </p:set>
                                    <p:animEffect transition="in" filter="wipe(down)">
                                      <p:cBhvr>
                                        <p:cTn id="14" dur="580">
                                          <p:stCondLst>
                                            <p:cond delay="0"/>
                                          </p:stCondLst>
                                        </p:cTn>
                                        <p:tgtEl>
                                          <p:spTgt spid="3074"/>
                                        </p:tgtEl>
                                      </p:cBhvr>
                                    </p:animEffect>
                                    <p:anim calcmode="lin" valueType="num">
                                      <p:cBhvr>
                                        <p:cTn id="15"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20" dur="26">
                                          <p:stCondLst>
                                            <p:cond delay="650"/>
                                          </p:stCondLst>
                                        </p:cTn>
                                        <p:tgtEl>
                                          <p:spTgt spid="3074"/>
                                        </p:tgtEl>
                                      </p:cBhvr>
                                      <p:to x="100000" y="60000"/>
                                    </p:animScale>
                                    <p:animScale>
                                      <p:cBhvr>
                                        <p:cTn id="21" dur="166" decel="50000">
                                          <p:stCondLst>
                                            <p:cond delay="676"/>
                                          </p:stCondLst>
                                        </p:cTn>
                                        <p:tgtEl>
                                          <p:spTgt spid="3074"/>
                                        </p:tgtEl>
                                      </p:cBhvr>
                                      <p:to x="100000" y="100000"/>
                                    </p:animScale>
                                    <p:animScale>
                                      <p:cBhvr>
                                        <p:cTn id="22" dur="26">
                                          <p:stCondLst>
                                            <p:cond delay="1312"/>
                                          </p:stCondLst>
                                        </p:cTn>
                                        <p:tgtEl>
                                          <p:spTgt spid="3074"/>
                                        </p:tgtEl>
                                      </p:cBhvr>
                                      <p:to x="100000" y="80000"/>
                                    </p:animScale>
                                    <p:animScale>
                                      <p:cBhvr>
                                        <p:cTn id="23" dur="166" decel="50000">
                                          <p:stCondLst>
                                            <p:cond delay="1338"/>
                                          </p:stCondLst>
                                        </p:cTn>
                                        <p:tgtEl>
                                          <p:spTgt spid="3074"/>
                                        </p:tgtEl>
                                      </p:cBhvr>
                                      <p:to x="100000" y="100000"/>
                                    </p:animScale>
                                    <p:animScale>
                                      <p:cBhvr>
                                        <p:cTn id="24" dur="26">
                                          <p:stCondLst>
                                            <p:cond delay="1642"/>
                                          </p:stCondLst>
                                        </p:cTn>
                                        <p:tgtEl>
                                          <p:spTgt spid="3074"/>
                                        </p:tgtEl>
                                      </p:cBhvr>
                                      <p:to x="100000" y="90000"/>
                                    </p:animScale>
                                    <p:animScale>
                                      <p:cBhvr>
                                        <p:cTn id="25" dur="166" decel="50000">
                                          <p:stCondLst>
                                            <p:cond delay="1668"/>
                                          </p:stCondLst>
                                        </p:cTn>
                                        <p:tgtEl>
                                          <p:spTgt spid="3074"/>
                                        </p:tgtEl>
                                      </p:cBhvr>
                                      <p:to x="100000" y="100000"/>
                                    </p:animScale>
                                    <p:animScale>
                                      <p:cBhvr>
                                        <p:cTn id="26" dur="26">
                                          <p:stCondLst>
                                            <p:cond delay="1808"/>
                                          </p:stCondLst>
                                        </p:cTn>
                                        <p:tgtEl>
                                          <p:spTgt spid="3074"/>
                                        </p:tgtEl>
                                      </p:cBhvr>
                                      <p:to x="100000" y="95000"/>
                                    </p:animScale>
                                    <p:animScale>
                                      <p:cBhvr>
                                        <p:cTn id="27" dur="166" decel="50000">
                                          <p:stCondLst>
                                            <p:cond delay="1834"/>
                                          </p:stCondLst>
                                        </p:cTn>
                                        <p:tgtEl>
                                          <p:spTgt spid="3074"/>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1000" fill="hold"/>
                                        <p:tgtEl>
                                          <p:spTgt spid="5"/>
                                        </p:tgtEl>
                                        <p:attrNameLst>
                                          <p:attrName>ppt_w</p:attrName>
                                        </p:attrNameLst>
                                      </p:cBhvr>
                                      <p:tavLst>
                                        <p:tav tm="0">
                                          <p:val>
                                            <p:fltVal val="0"/>
                                          </p:val>
                                        </p:tav>
                                        <p:tav tm="100000">
                                          <p:val>
                                            <p:strVal val="#ppt_w"/>
                                          </p:val>
                                        </p:tav>
                                      </p:tavLst>
                                    </p:anim>
                                    <p:anim calcmode="lin" valueType="num">
                                      <p:cBhvr>
                                        <p:cTn id="33" dur="1000" fill="hold"/>
                                        <p:tgtEl>
                                          <p:spTgt spid="5"/>
                                        </p:tgtEl>
                                        <p:attrNameLst>
                                          <p:attrName>ppt_h</p:attrName>
                                        </p:attrNameLst>
                                      </p:cBhvr>
                                      <p:tavLst>
                                        <p:tav tm="0">
                                          <p:val>
                                            <p:fltVal val="0"/>
                                          </p:val>
                                        </p:tav>
                                        <p:tav tm="100000">
                                          <p:val>
                                            <p:strVal val="#ppt_h"/>
                                          </p:val>
                                        </p:tav>
                                      </p:tavLst>
                                    </p:anim>
                                    <p:anim calcmode="lin" valueType="num">
                                      <p:cBhvr>
                                        <p:cTn id="34" dur="1000" fill="hold"/>
                                        <p:tgtEl>
                                          <p:spTgt spid="5"/>
                                        </p:tgtEl>
                                        <p:attrNameLst>
                                          <p:attrName>style.rotation</p:attrName>
                                        </p:attrNameLst>
                                      </p:cBhvr>
                                      <p:tavLst>
                                        <p:tav tm="0">
                                          <p:val>
                                            <p:fltVal val="90"/>
                                          </p:val>
                                        </p:tav>
                                        <p:tav tm="100000">
                                          <p:val>
                                            <p:fltVal val="0"/>
                                          </p:val>
                                        </p:tav>
                                      </p:tavLst>
                                    </p:anim>
                                    <p:animEffect transition="in" filter="fade">
                                      <p:cBhvr>
                                        <p:cTn id="3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16632"/>
            <a:ext cx="8784976" cy="6480720"/>
          </a:xfrm>
        </p:spPr>
        <p:txBody>
          <a:bodyPr>
            <a:normAutofit fontScale="85000" lnSpcReduction="20000"/>
          </a:bodyPr>
          <a:lstStyle/>
          <a:p>
            <a:pPr marL="0" indent="0" algn="ctr">
              <a:buNone/>
            </a:pPr>
            <a:r>
              <a:rPr lang="es-CO" dirty="0"/>
              <a:t>Todo el </a:t>
            </a:r>
            <a:r>
              <a:rPr lang="es-CO" dirty="0" smtClean="0"/>
              <a:t>dolor y sufrimiento de tu vida pasada </a:t>
            </a:r>
            <a:r>
              <a:rPr lang="es-CO" dirty="0"/>
              <a:t>queda atrás </a:t>
            </a:r>
            <a:r>
              <a:rPr lang="es-CO" i="1" dirty="0"/>
              <a:t>“</a:t>
            </a:r>
            <a:r>
              <a:rPr lang="es-CO" b="1" i="1" dirty="0">
                <a:latin typeface="Agency FB" pitchFamily="34" charset="0"/>
              </a:rPr>
              <a:t>No os acordéis de las cosas pasadas, ni traigáis a memoria las cosas antiguas. He aquí que yo hago cosa nueva</a:t>
            </a:r>
            <a:r>
              <a:rPr lang="es-CO" b="1" i="1" dirty="0" smtClean="0">
                <a:latin typeface="Agency FB" pitchFamily="34" charset="0"/>
              </a:rPr>
              <a:t>;”</a:t>
            </a:r>
          </a:p>
          <a:p>
            <a:pPr marL="0" indent="0" algn="ctr">
              <a:buNone/>
            </a:pPr>
            <a:r>
              <a:rPr lang="es-CO" b="1" i="1" dirty="0">
                <a:latin typeface="Agency FB" pitchFamily="34" charset="0"/>
              </a:rPr>
              <a:t> </a:t>
            </a:r>
            <a:r>
              <a:rPr lang="es-CO" b="1" i="1" dirty="0">
                <a:solidFill>
                  <a:srgbClr val="FF0000"/>
                </a:solidFill>
              </a:rPr>
              <a:t>Isaías </a:t>
            </a:r>
            <a:r>
              <a:rPr lang="es-CO" b="1" i="1" dirty="0" smtClean="0">
                <a:solidFill>
                  <a:srgbClr val="FF0000"/>
                </a:solidFill>
              </a:rPr>
              <a:t>43:18-19.</a:t>
            </a:r>
            <a:r>
              <a:rPr lang="es-CO" dirty="0" smtClean="0"/>
              <a:t> </a:t>
            </a:r>
          </a:p>
          <a:p>
            <a:pPr marL="0" indent="0">
              <a:buNone/>
            </a:pPr>
            <a:endParaRPr lang="es-CO" dirty="0"/>
          </a:p>
          <a:p>
            <a:pPr marL="0" indent="0" algn="ctr">
              <a:buNone/>
            </a:pPr>
            <a:r>
              <a:rPr lang="es-CO" dirty="0" smtClean="0"/>
              <a:t>Jesús </a:t>
            </a:r>
            <a:r>
              <a:rPr lang="es-CO" dirty="0"/>
              <a:t>cambia tu corazón, </a:t>
            </a:r>
            <a:r>
              <a:rPr lang="es-CO" dirty="0" smtClean="0"/>
              <a:t>como lo hizo con la mujer samaritana, te </a:t>
            </a:r>
            <a:r>
              <a:rPr lang="es-CO" dirty="0"/>
              <a:t>limpia de tu maldad y del daño que has recibido; el remueve toda la dureza que había dentro de ti. Quita el cayo, </a:t>
            </a:r>
            <a:r>
              <a:rPr lang="es-CO" i="1" dirty="0"/>
              <a:t>“</a:t>
            </a:r>
            <a:r>
              <a:rPr lang="es-CO" b="1" i="1" dirty="0">
                <a:latin typeface="Agency FB" pitchFamily="34" charset="0"/>
              </a:rPr>
              <a:t>Dios ha enervado mi corazón, Y me ha turbado el Omnipotente.”</a:t>
            </a:r>
            <a:r>
              <a:rPr lang="es-CO" i="1" dirty="0"/>
              <a:t> </a:t>
            </a:r>
            <a:r>
              <a:rPr lang="es-CO" b="1" i="1" dirty="0">
                <a:solidFill>
                  <a:srgbClr val="FF0000"/>
                </a:solidFill>
              </a:rPr>
              <a:t>Job </a:t>
            </a:r>
            <a:r>
              <a:rPr lang="es-CO" b="1" i="1" dirty="0" smtClean="0">
                <a:solidFill>
                  <a:srgbClr val="FF0000"/>
                </a:solidFill>
              </a:rPr>
              <a:t>23:16</a:t>
            </a:r>
            <a:r>
              <a:rPr lang="es-CO" dirty="0" smtClean="0"/>
              <a:t>. </a:t>
            </a:r>
          </a:p>
          <a:p>
            <a:pPr marL="0" indent="0" algn="ctr">
              <a:buNone/>
            </a:pPr>
            <a:r>
              <a:rPr lang="es-CO" dirty="0"/>
              <a:t>M</a:t>
            </a:r>
            <a:r>
              <a:rPr lang="es-CO" dirty="0" smtClean="0"/>
              <a:t>ediante </a:t>
            </a:r>
            <a:r>
              <a:rPr lang="es-CO" dirty="0"/>
              <a:t>el sacrificio de Jesús se logra, poner sensibilidad de nuevo a tu corazón, Jesús pone nuevamente los nervios dentro de ti, un corazón cambiado que vuelve a sentir, que vuelve a amar, que vuelve a confiar, un corazón que no se hiere con facilidad, sino que </a:t>
            </a:r>
            <a:r>
              <a:rPr lang="es-CO" dirty="0" smtClean="0"/>
              <a:t>ama, Él dice:</a:t>
            </a:r>
            <a:r>
              <a:rPr lang="es-CO" dirty="0"/>
              <a:t> </a:t>
            </a:r>
            <a:r>
              <a:rPr lang="es-CO" i="1" dirty="0"/>
              <a:t>“</a:t>
            </a:r>
            <a:r>
              <a:rPr lang="es-CO" b="1" i="1" dirty="0">
                <a:latin typeface="Agency FB" pitchFamily="34" charset="0"/>
              </a:rPr>
              <a:t>Os daré corazón nuevo, y pondré espíritu nuevo dentro de vosotros; y quitaré de vuestra carne el corazón de piedra, y os daré un corazón de carne.”</a:t>
            </a:r>
            <a:r>
              <a:rPr lang="es-CO" i="1" dirty="0"/>
              <a:t> </a:t>
            </a:r>
            <a:endParaRPr lang="es-CO" i="1" dirty="0" smtClean="0"/>
          </a:p>
          <a:p>
            <a:pPr marL="0" indent="0" algn="ctr">
              <a:buNone/>
            </a:pPr>
            <a:r>
              <a:rPr lang="es-CO" b="1" i="1" dirty="0" smtClean="0">
                <a:solidFill>
                  <a:srgbClr val="FF0000"/>
                </a:solidFill>
              </a:rPr>
              <a:t>Ezequiel </a:t>
            </a:r>
            <a:r>
              <a:rPr lang="es-CO" b="1" i="1" dirty="0">
                <a:solidFill>
                  <a:srgbClr val="FF0000"/>
                </a:solidFill>
              </a:rPr>
              <a:t>32:26</a:t>
            </a:r>
            <a:r>
              <a:rPr lang="es-CO" dirty="0">
                <a:solidFill>
                  <a:srgbClr val="FF0000"/>
                </a:solidFill>
              </a:rPr>
              <a:t> </a:t>
            </a:r>
          </a:p>
        </p:txBody>
      </p:sp>
    </p:spTree>
    <p:extLst>
      <p:ext uri="{BB962C8B-B14F-4D97-AF65-F5344CB8AC3E}">
        <p14:creationId xmlns:p14="http://schemas.microsoft.com/office/powerpoint/2010/main" val="1661072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heel(1)">
                                      <p:cBhvr>
                                        <p:cTn id="19" dur="20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circle(in)">
                                      <p:cBhvr>
                                        <p:cTn id="24" dur="2000"/>
                                        <p:tgtEl>
                                          <p:spTgt spid="3">
                                            <p:txEl>
                                              <p:pRg st="4" end="4"/>
                                            </p:txEl>
                                          </p:spTgt>
                                        </p:tgtEl>
                                      </p:cBhvr>
                                    </p:animEffect>
                                  </p:childTnLst>
                                </p:cTn>
                              </p:par>
                              <p:par>
                                <p:cTn id="25" presetID="6" presetClass="entr" presetSubtype="16"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circle(in)">
                                      <p:cBhvr>
                                        <p:cTn id="2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568952" cy="6264696"/>
          </a:xfrm>
        </p:spPr>
        <p:txBody>
          <a:bodyPr>
            <a:normAutofit fontScale="77500" lnSpcReduction="20000"/>
          </a:bodyPr>
          <a:lstStyle/>
          <a:p>
            <a:pPr marL="0" indent="0" algn="ctr">
              <a:buNone/>
            </a:pPr>
            <a:r>
              <a:rPr lang="es-CO" sz="3800" i="1" dirty="0"/>
              <a:t>“</a:t>
            </a:r>
            <a:r>
              <a:rPr lang="es-CO" sz="3800" b="1" i="1" dirty="0">
                <a:latin typeface="Agency FB" pitchFamily="34" charset="0"/>
              </a:rPr>
              <a:t>Pero ahora en Cristo Jesús, vosotros que en otro tiempo estabais lejos, habéis sido hechos cercanos por la sangre de Cristo. Porque él es nuestra paz, que de ambos pueblos hizo uno, derribando la pared intermedia de separación, aboliendo en su carne las enemistades, la ley de los mandamientos expresados en ordenanzas, para crear en sí mismo de los dos un solo y nuevo hombre, haciendo la paz, y mediante la cruz reconciliar con Dios a ambos en un solo cuerpo, matando en ella las enemistades.”</a:t>
            </a:r>
            <a:r>
              <a:rPr lang="es-CO" sz="3800" i="1" dirty="0"/>
              <a:t> </a:t>
            </a:r>
            <a:r>
              <a:rPr lang="es-CO" sz="3800" b="1" i="1" dirty="0">
                <a:solidFill>
                  <a:srgbClr val="FF0000"/>
                </a:solidFill>
              </a:rPr>
              <a:t>Efesios </a:t>
            </a:r>
            <a:r>
              <a:rPr lang="es-CO" sz="3800" b="1" i="1" dirty="0" smtClean="0">
                <a:solidFill>
                  <a:srgbClr val="FF0000"/>
                </a:solidFill>
              </a:rPr>
              <a:t>2:13-16</a:t>
            </a:r>
            <a:endParaRPr lang="es-CO" sz="3800" dirty="0"/>
          </a:p>
          <a:p>
            <a:pPr marL="0" indent="0" algn="ctr">
              <a:buNone/>
            </a:pPr>
            <a:r>
              <a:rPr lang="es-CO" sz="3800" dirty="0" smtClean="0"/>
              <a:t>Cristo </a:t>
            </a:r>
            <a:r>
              <a:rPr lang="es-CO" sz="3800" dirty="0"/>
              <a:t>quita toda la enemistad que tenias con Dios te reconcilia a su plan original, naces de nuevo, y tu corazón comienza a experimentar el amor de Dios, el cual lo llena todo; Jesús se convierte en tu nuevo amor, en todo aquello que necesitabas, ya dejas de desconfiar, porque tienes ahora tu gran confianza en el </a:t>
            </a:r>
            <a:r>
              <a:rPr lang="es-CO" sz="3800" dirty="0" smtClean="0"/>
              <a:t>Rey </a:t>
            </a:r>
            <a:r>
              <a:rPr lang="es-CO" sz="3800" dirty="0"/>
              <a:t>de reyes</a:t>
            </a:r>
            <a:r>
              <a:rPr lang="es-CO" sz="3800" dirty="0" smtClean="0"/>
              <a:t>.</a:t>
            </a:r>
            <a:endParaRPr lang="es-CO" dirty="0"/>
          </a:p>
        </p:txBody>
      </p:sp>
    </p:spTree>
    <p:extLst>
      <p:ext uri="{BB962C8B-B14F-4D97-AF65-F5344CB8AC3E}">
        <p14:creationId xmlns:p14="http://schemas.microsoft.com/office/powerpoint/2010/main" val="4082213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fontScale="92500" lnSpcReduction="10000"/>
          </a:bodyPr>
          <a:lstStyle/>
          <a:p>
            <a:pPr marL="0" indent="0" algn="ctr">
              <a:buNone/>
            </a:pPr>
            <a:r>
              <a:rPr lang="es-CO" dirty="0"/>
              <a:t>Jesús te devuelve la alegría, el gozo, la emoción, restaura tu alma y remueve todo el dolor de lo que paso anteriormente; </a:t>
            </a:r>
            <a:r>
              <a:rPr lang="es-CO" b="1" i="1" dirty="0">
                <a:latin typeface="Agency FB" pitchFamily="34" charset="0"/>
              </a:rPr>
              <a:t>“Tú diste alegría a mi corazón; Mayor que la de ellos cuando abundaban en riqueza.”</a:t>
            </a:r>
            <a:r>
              <a:rPr lang="es-CO" i="1" dirty="0"/>
              <a:t> </a:t>
            </a:r>
            <a:endParaRPr lang="es-CO" i="1" dirty="0" smtClean="0"/>
          </a:p>
          <a:p>
            <a:pPr marL="0" indent="0" algn="ctr">
              <a:buNone/>
            </a:pPr>
            <a:r>
              <a:rPr lang="es-CO" b="1" i="1" dirty="0" smtClean="0">
                <a:solidFill>
                  <a:srgbClr val="FF0000"/>
                </a:solidFill>
              </a:rPr>
              <a:t>Salmos 4:7;</a:t>
            </a:r>
            <a:endParaRPr lang="es-CO" dirty="0" smtClean="0"/>
          </a:p>
          <a:p>
            <a:pPr marL="0" indent="0" algn="ctr">
              <a:buNone/>
            </a:pPr>
            <a:endParaRPr lang="es-CO" dirty="0"/>
          </a:p>
          <a:p>
            <a:pPr marL="0" indent="0" algn="ctr">
              <a:buNone/>
            </a:pPr>
            <a:r>
              <a:rPr lang="es-CO" dirty="0" smtClean="0"/>
              <a:t>Tu </a:t>
            </a:r>
            <a:r>
              <a:rPr lang="es-CO" dirty="0"/>
              <a:t>corazón hoy puede ser como un caparazón que piensas que nada lo puede romper, pero el amor del </a:t>
            </a:r>
            <a:r>
              <a:rPr lang="es-CO" dirty="0" smtClean="0"/>
              <a:t>Señor </a:t>
            </a:r>
            <a:r>
              <a:rPr lang="es-CO" dirty="0"/>
              <a:t>y su </a:t>
            </a:r>
            <a:r>
              <a:rPr lang="es-CO" dirty="0" smtClean="0"/>
              <a:t>Palabra </a:t>
            </a:r>
            <a:r>
              <a:rPr lang="es-CO" dirty="0"/>
              <a:t>desmenuza todo aquello en lo que estaba puesto tu sustento a fin de que el sea aquel que te llene; </a:t>
            </a:r>
            <a:r>
              <a:rPr lang="es-CO" i="1" dirty="0"/>
              <a:t>“</a:t>
            </a:r>
            <a:r>
              <a:rPr lang="es-CO" b="1" i="1" dirty="0">
                <a:latin typeface="Agency FB" pitchFamily="34" charset="0"/>
              </a:rPr>
              <a:t>De cierto mi corazón está como el vino que no tiene respiradero, Y se rompe como odres nuevos.”</a:t>
            </a:r>
            <a:r>
              <a:rPr lang="es-CO" i="1" dirty="0"/>
              <a:t> </a:t>
            </a:r>
            <a:r>
              <a:rPr lang="es-CO" b="1" i="1" dirty="0">
                <a:solidFill>
                  <a:srgbClr val="FF0000"/>
                </a:solidFill>
              </a:rPr>
              <a:t>Job 32:19</a:t>
            </a:r>
            <a:endParaRPr lang="es-CO" dirty="0">
              <a:solidFill>
                <a:srgbClr val="FF0000"/>
              </a:solidFill>
            </a:endParaRPr>
          </a:p>
        </p:txBody>
      </p:sp>
    </p:spTree>
    <p:extLst>
      <p:ext uri="{BB962C8B-B14F-4D97-AF65-F5344CB8AC3E}">
        <p14:creationId xmlns:p14="http://schemas.microsoft.com/office/powerpoint/2010/main" val="2418713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p:cTn id="1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12968" cy="6264696"/>
          </a:xfrm>
        </p:spPr>
        <p:txBody>
          <a:bodyPr>
            <a:normAutofit fontScale="92500" lnSpcReduction="20000"/>
          </a:bodyPr>
          <a:lstStyle/>
          <a:p>
            <a:pPr marL="0" indent="0">
              <a:buNone/>
            </a:pPr>
            <a:r>
              <a:rPr lang="es-CO" dirty="0"/>
              <a:t>Jesús sana tu alma; Jesús te conmueve con su amor, y pone alegría dentro de ti; </a:t>
            </a:r>
            <a:r>
              <a:rPr lang="es-CO" b="1" i="1" dirty="0">
                <a:latin typeface="Agency FB" pitchFamily="34" charset="0"/>
              </a:rPr>
              <a:t>“Por eso también se estremece mi corazón, Y salta de su lugar.”</a:t>
            </a:r>
            <a:r>
              <a:rPr lang="es-CO" b="1" i="1" dirty="0"/>
              <a:t> </a:t>
            </a:r>
            <a:r>
              <a:rPr lang="es-CO" b="1" i="1" dirty="0">
                <a:solidFill>
                  <a:srgbClr val="FF0000"/>
                </a:solidFill>
              </a:rPr>
              <a:t>Job </a:t>
            </a:r>
            <a:r>
              <a:rPr lang="es-CO" b="1" i="1" dirty="0" smtClean="0">
                <a:solidFill>
                  <a:srgbClr val="FF0000"/>
                </a:solidFill>
              </a:rPr>
              <a:t>37:1</a:t>
            </a:r>
            <a:r>
              <a:rPr lang="es-CO" dirty="0"/>
              <a:t>.</a:t>
            </a:r>
            <a:endParaRPr lang="es-CO" dirty="0" smtClean="0"/>
          </a:p>
          <a:p>
            <a:pPr marL="0" indent="0">
              <a:buNone/>
            </a:pPr>
            <a:endParaRPr lang="es-CO" dirty="0" smtClean="0"/>
          </a:p>
          <a:p>
            <a:pPr marL="0" indent="0">
              <a:buNone/>
            </a:pPr>
            <a:r>
              <a:rPr lang="es-CO" dirty="0" smtClean="0"/>
              <a:t> </a:t>
            </a:r>
            <a:r>
              <a:rPr lang="es-CO" dirty="0"/>
              <a:t>E</a:t>
            </a:r>
            <a:r>
              <a:rPr lang="es-CO" dirty="0" smtClean="0"/>
              <a:t>l </a:t>
            </a:r>
            <a:r>
              <a:rPr lang="es-CO" dirty="0"/>
              <a:t>amor que recibes de Dios es un amor de padre a un hijo, es un amor incondicional, que lo sana todo, que lo renueva todo, su sacrificio en la cruz es suficiente para avivarnos en nuestro hombre interior, el amor del Dios todo poderoso es derramado en nuestro corazón, gracias al </a:t>
            </a:r>
            <a:r>
              <a:rPr lang="es-CO" dirty="0" smtClean="0"/>
              <a:t>Espíritu </a:t>
            </a:r>
            <a:r>
              <a:rPr lang="es-CO" dirty="0"/>
              <a:t>S</a:t>
            </a:r>
            <a:r>
              <a:rPr lang="es-CO" dirty="0" smtClean="0"/>
              <a:t>anto </a:t>
            </a:r>
            <a:r>
              <a:rPr lang="es-CO" dirty="0"/>
              <a:t>que hemos recibido </a:t>
            </a:r>
            <a:r>
              <a:rPr lang="es-CO" dirty="0">
                <a:solidFill>
                  <a:srgbClr val="FF0000"/>
                </a:solidFill>
              </a:rPr>
              <a:t>(véase </a:t>
            </a:r>
            <a:r>
              <a:rPr lang="es-CO" b="1" i="1" dirty="0">
                <a:solidFill>
                  <a:srgbClr val="FF0000"/>
                </a:solidFill>
              </a:rPr>
              <a:t>Romanos 5:5</a:t>
            </a:r>
            <a:r>
              <a:rPr lang="es-CO" dirty="0">
                <a:solidFill>
                  <a:srgbClr val="FF0000"/>
                </a:solidFill>
              </a:rPr>
              <a:t>)</a:t>
            </a:r>
            <a:r>
              <a:rPr lang="es-CO" dirty="0"/>
              <a:t>. </a:t>
            </a:r>
            <a:endParaRPr lang="es-CO" dirty="0" smtClean="0"/>
          </a:p>
          <a:p>
            <a:pPr marL="0" indent="0">
              <a:buNone/>
            </a:pPr>
            <a:r>
              <a:rPr lang="es-CO" dirty="0" smtClean="0"/>
              <a:t>El </a:t>
            </a:r>
            <a:r>
              <a:rPr lang="es-CO" dirty="0"/>
              <a:t>resultado de este amor es una fuente dentro de nosotros que no se puede detener; </a:t>
            </a:r>
            <a:r>
              <a:rPr lang="es-CO" b="1" i="1" dirty="0">
                <a:latin typeface="Agency FB" pitchFamily="34" charset="0"/>
              </a:rPr>
              <a:t>“El que cree en mí, como dice la Escritura, de su interior correrán ríos de agua viva”</a:t>
            </a:r>
            <a:r>
              <a:rPr lang="es-CO" i="1" dirty="0"/>
              <a:t> </a:t>
            </a:r>
            <a:r>
              <a:rPr lang="es-CO" b="1" i="1" dirty="0">
                <a:solidFill>
                  <a:srgbClr val="FF0000"/>
                </a:solidFill>
              </a:rPr>
              <a:t>Juan 7:38</a:t>
            </a:r>
            <a:r>
              <a:rPr lang="es-CO" dirty="0">
                <a:solidFill>
                  <a:srgbClr val="FF0000"/>
                </a:solidFill>
              </a:rPr>
              <a:t>; </a:t>
            </a:r>
            <a:br>
              <a:rPr lang="es-CO" dirty="0">
                <a:solidFill>
                  <a:srgbClr val="FF0000"/>
                </a:solidFill>
              </a:rPr>
            </a:br>
            <a:endParaRPr lang="es-CO" dirty="0"/>
          </a:p>
        </p:txBody>
      </p:sp>
    </p:spTree>
    <p:extLst>
      <p:ext uri="{BB962C8B-B14F-4D97-AF65-F5344CB8AC3E}">
        <p14:creationId xmlns:p14="http://schemas.microsoft.com/office/powerpoint/2010/main" val="2778359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2000"/>
                                        <p:tgtEl>
                                          <p:spTgt spid="3">
                                            <p:txEl>
                                              <p:pRg st="2" end="2"/>
                                            </p:txEl>
                                          </p:spTgt>
                                        </p:tgtEl>
                                      </p:cBhvr>
                                    </p:animEffect>
                                    <p:anim calcmode="lin" valueType="num">
                                      <p:cBhvr>
                                        <p:cTn id="15"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p:spPr>
        <p:txBody>
          <a:bodyPr>
            <a:normAutofit fontScale="92500" lnSpcReduction="10000"/>
          </a:bodyPr>
          <a:lstStyle/>
          <a:p>
            <a:pPr marL="0" indent="0" algn="ctr">
              <a:buNone/>
            </a:pPr>
            <a:r>
              <a:rPr lang="es-CO" b="1" dirty="0" smtClean="0"/>
              <a:t>¿Qué sucede ahora?</a:t>
            </a:r>
            <a:r>
              <a:rPr lang="es-CO" dirty="0" smtClean="0"/>
              <a:t> Nos </a:t>
            </a:r>
            <a:r>
              <a:rPr lang="es-CO" dirty="0"/>
              <a:t>hieren y amamos, nos insultan y bendecimos, nos rechazan y oramos por ellos, nos traicionan y perdonamos. </a:t>
            </a:r>
            <a:endParaRPr lang="es-CO" dirty="0" smtClean="0"/>
          </a:p>
          <a:p>
            <a:pPr marL="0" indent="0" algn="ctr">
              <a:buNone/>
            </a:pPr>
            <a:r>
              <a:rPr lang="es-CO" dirty="0" smtClean="0"/>
              <a:t>Hermano </a:t>
            </a:r>
            <a:r>
              <a:rPr lang="es-CO" dirty="0"/>
              <a:t>esto es imposible si tu no te has arrepentido de tus pecados y recibido a Cristo; ya no vivas en la esclavitud de la vida pasada, no necesitas que oremos por ti, lo que necesitas es creer que Cristo es suficiente para ti, necesitas creer que su palabra es verdadera, y que su sangre te limpia de todo pecado. ÉL PAGO POR TU PECADO EN LA CRUZ!! No necesitas nada de esta vida, todo lo que pueda desear es añadido, una vez que lo tienes a él lo tiene </a:t>
            </a:r>
            <a:r>
              <a:rPr lang="es-CO" dirty="0" smtClean="0"/>
              <a:t>todo; porque,</a:t>
            </a:r>
            <a:r>
              <a:rPr lang="es-CO" dirty="0"/>
              <a:t> </a:t>
            </a:r>
            <a:r>
              <a:rPr lang="es-CO" i="1" dirty="0"/>
              <a:t>“</a:t>
            </a:r>
            <a:r>
              <a:rPr lang="es-CO" b="1" i="1" dirty="0">
                <a:latin typeface="Agency FB" pitchFamily="34" charset="0"/>
              </a:rPr>
              <a:t>en él estamos completos”</a:t>
            </a:r>
            <a:r>
              <a:rPr lang="es-CO" i="1" dirty="0"/>
              <a:t> </a:t>
            </a:r>
            <a:r>
              <a:rPr lang="es-CO" b="1" i="1" dirty="0">
                <a:solidFill>
                  <a:srgbClr val="FF0000"/>
                </a:solidFill>
              </a:rPr>
              <a:t>Colosenses </a:t>
            </a:r>
            <a:r>
              <a:rPr lang="es-CO" b="1" i="1" dirty="0" smtClean="0">
                <a:solidFill>
                  <a:srgbClr val="FF0000"/>
                </a:solidFill>
              </a:rPr>
              <a:t>2:10.</a:t>
            </a:r>
            <a:r>
              <a:rPr lang="es-CO" b="1" dirty="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1343365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92688"/>
          </a:xfrm>
        </p:spPr>
        <p:txBody>
          <a:bodyPr>
            <a:normAutofit fontScale="85000" lnSpcReduction="10000"/>
          </a:bodyPr>
          <a:lstStyle/>
          <a:p>
            <a:pPr marL="0" indent="0" algn="ctr">
              <a:buNone/>
            </a:pPr>
            <a:r>
              <a:rPr lang="es-CO" dirty="0"/>
              <a:t>Jesús se vuelve en tu primer amor, el único, el más grande, el fiel, el que nunca te engañara; él es el único que te dice que te ama de verdad y es cierto, cuando todos abandonan, el siempre esta, cuando te traicionan y lastima ahí esta él, cuando te martiricen ahí estará él; y así como </a:t>
            </a:r>
            <a:r>
              <a:rPr lang="es-CO" dirty="0" smtClean="0"/>
              <a:t>Esteban </a:t>
            </a:r>
            <a:r>
              <a:rPr lang="es-CO" dirty="0"/>
              <a:t>mirando al cielo vio a Cristo en su poder y gloria, y </a:t>
            </a:r>
            <a:r>
              <a:rPr lang="es-CO" dirty="0" smtClean="0"/>
              <a:t>expiro. </a:t>
            </a:r>
          </a:p>
          <a:p>
            <a:pPr marL="0" indent="0">
              <a:buNone/>
            </a:pPr>
            <a:endParaRPr lang="es-CO" dirty="0"/>
          </a:p>
          <a:p>
            <a:pPr marL="0" indent="0" algn="ctr">
              <a:buNone/>
            </a:pPr>
            <a:r>
              <a:rPr lang="es-CO" dirty="0"/>
              <a:t>S</a:t>
            </a:r>
            <a:r>
              <a:rPr lang="es-CO" dirty="0" smtClean="0"/>
              <a:t>olo </a:t>
            </a:r>
            <a:r>
              <a:rPr lang="es-CO" dirty="0"/>
              <a:t>el señor te dará las fuerzas hasta el fin de tus días; ya sea que mueras en una cama calientito o en el campo de batalla hablando de Cristo y siendo perseguido, el estará contigo y te sustentará; y así como cuando Elías estaba en la cueva, </a:t>
            </a:r>
            <a:r>
              <a:rPr lang="es-CO" dirty="0" smtClean="0"/>
              <a:t>Dios </a:t>
            </a:r>
            <a:r>
              <a:rPr lang="es-CO" dirty="0"/>
              <a:t>le hablo mediante el silbido apacible del viento; él estará siempre contigo; </a:t>
            </a:r>
            <a:r>
              <a:rPr lang="es-CO" i="1" dirty="0"/>
              <a:t>“</a:t>
            </a:r>
            <a:r>
              <a:rPr lang="es-CO" b="1" i="1" dirty="0">
                <a:latin typeface="Agency FB" pitchFamily="34" charset="0"/>
              </a:rPr>
              <a:t>Así como estuve con Moisés, así estaré contigo.”</a:t>
            </a:r>
            <a:r>
              <a:rPr lang="es-CO" i="1" dirty="0"/>
              <a:t> </a:t>
            </a:r>
            <a:r>
              <a:rPr lang="es-CO" b="1" i="1" dirty="0">
                <a:solidFill>
                  <a:srgbClr val="FF0000"/>
                </a:solidFill>
              </a:rPr>
              <a:t>Josué </a:t>
            </a:r>
            <a:r>
              <a:rPr lang="es-CO" b="1" i="1" dirty="0" smtClean="0">
                <a:solidFill>
                  <a:srgbClr val="FF0000"/>
                </a:solidFill>
              </a:rPr>
              <a:t>3:7.</a:t>
            </a:r>
            <a:r>
              <a:rPr lang="es-CO" dirty="0">
                <a:solidFill>
                  <a:srgbClr val="FF0000"/>
                </a:solidFill>
              </a:rPr>
              <a:t/>
            </a:r>
            <a:br>
              <a:rPr lang="es-CO" dirty="0">
                <a:solidFill>
                  <a:srgbClr val="FF0000"/>
                </a:solidFill>
              </a:rPr>
            </a:br>
            <a:r>
              <a:rPr lang="es-CO" dirty="0"/>
              <a:t/>
            </a:r>
            <a:br>
              <a:rPr lang="es-CO" dirty="0"/>
            </a:br>
            <a:endParaRPr lang="es-CO" dirty="0"/>
          </a:p>
        </p:txBody>
      </p:sp>
    </p:spTree>
    <p:extLst>
      <p:ext uri="{BB962C8B-B14F-4D97-AF65-F5344CB8AC3E}">
        <p14:creationId xmlns:p14="http://schemas.microsoft.com/office/powerpoint/2010/main" val="1251997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762872" cy="6192688"/>
          </a:xfrm>
        </p:spPr>
        <p:txBody>
          <a:bodyPr>
            <a:normAutofit fontScale="92500"/>
          </a:bodyPr>
          <a:lstStyle/>
          <a:p>
            <a:pPr marL="0" indent="0" algn="ctr">
              <a:buNone/>
            </a:pPr>
            <a:r>
              <a:rPr lang="es-CO" dirty="0" smtClean="0"/>
              <a:t>La invitación que te hago, es que no </a:t>
            </a:r>
            <a:r>
              <a:rPr lang="es-CO" dirty="0"/>
              <a:t>dudes de su amor, no dudes de su fortaleza el te va perfeccionando día a</a:t>
            </a:r>
            <a:r>
              <a:rPr lang="es-CO" dirty="0" smtClean="0"/>
              <a:t> </a:t>
            </a:r>
            <a:r>
              <a:rPr lang="es-CO" dirty="0"/>
              <a:t>día, </a:t>
            </a:r>
            <a:r>
              <a:rPr lang="es-CO" dirty="0" smtClean="0"/>
              <a:t>paso a paso, eres </a:t>
            </a:r>
            <a:r>
              <a:rPr lang="es-CO" dirty="0"/>
              <a:t>como la luz del aurora que va de aumento en aumento hasta que el día es perfecto, aquel que comenzó la obra en ti la perfeccionara hasta la venida de su hijo. No temas, su amor te sostendrá.</a:t>
            </a:r>
            <a:br>
              <a:rPr lang="es-CO" dirty="0"/>
            </a:br>
            <a:endParaRPr lang="es-CO" dirty="0"/>
          </a:p>
          <a:p>
            <a:endParaRPr lang="es-CO" dirty="0"/>
          </a:p>
        </p:txBody>
      </p:sp>
      <p:pic>
        <p:nvPicPr>
          <p:cNvPr id="4098" name="Picture 2" descr="http://t3.gstatic.com/images?q=tbn:ANd9GcTaJxPaOZ1kq-t07m7S0FF964u3cgvS_itB3g8TshHTnYxWbP5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1124744"/>
            <a:ext cx="3528392"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430160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85000" lnSpcReduction="20000"/>
          </a:bodyPr>
          <a:lstStyle/>
          <a:p>
            <a:pPr marL="0" indent="0" algn="ctr">
              <a:buNone/>
            </a:pPr>
            <a:r>
              <a:rPr lang="es-CO" sz="3800" dirty="0" smtClean="0"/>
              <a:t>Ahora, nada nos </a:t>
            </a:r>
            <a:r>
              <a:rPr lang="es-CO" sz="3800" dirty="0"/>
              <a:t>podrá separar del amor de Dios; </a:t>
            </a:r>
            <a:endParaRPr lang="es-CO" sz="3800" dirty="0" smtClean="0"/>
          </a:p>
          <a:p>
            <a:pPr marL="0" indent="0" algn="ctr">
              <a:buNone/>
            </a:pPr>
            <a:r>
              <a:rPr lang="es-CO" sz="3800" i="1" dirty="0" smtClean="0"/>
              <a:t>“</a:t>
            </a:r>
            <a:r>
              <a:rPr lang="es-CO" sz="3800" b="1" i="1" dirty="0" smtClean="0">
                <a:latin typeface="Agency FB" pitchFamily="34" charset="0"/>
              </a:rPr>
              <a:t>¿</a:t>
            </a:r>
            <a:r>
              <a:rPr lang="es-CO" sz="3800" b="1" i="1" dirty="0">
                <a:latin typeface="Agency FB" pitchFamily="34" charset="0"/>
              </a:rPr>
              <a:t>Quién podrá separarnos del amor de Jesucristo? Nada ni nadie. Ni los problemas, ni los sufrimientos, ni las dificultades. Tampoco podrán hacerlo el hambre ni el frío, ni los peligros ni la muerte. ...En medio de todos nuestros problemas, estamos seguros de que Jesucristo, quien nos amó, nos dará la victoria total. Yo estoy seguro de que nada podrá separarnos del amor de Dios: ni la vida ni la muerte, ni los ángeles ni los espíritus, ni lo presente ni lo futuro, ni los poderes del cielo ni los del infierno, ni nada de lo creado por Dios. ¡Nada, absolutamente nada, podrá separarnos del amor que Dios nos ha mostrado por medio de nuestro Señor Jesucristo</a:t>
            </a:r>
            <a:r>
              <a:rPr lang="es-CO" sz="3800" b="1" i="1" dirty="0" smtClean="0">
                <a:latin typeface="Agency FB" pitchFamily="34" charset="0"/>
              </a:rPr>
              <a:t>!”</a:t>
            </a:r>
          </a:p>
          <a:p>
            <a:pPr marL="0" indent="0" algn="ctr">
              <a:buNone/>
            </a:pPr>
            <a:r>
              <a:rPr lang="es-CO" sz="3800" i="1" dirty="0"/>
              <a:t> </a:t>
            </a:r>
            <a:r>
              <a:rPr lang="es-CO" sz="3800" i="1" dirty="0">
                <a:solidFill>
                  <a:srgbClr val="FF0000"/>
                </a:solidFill>
              </a:rPr>
              <a:t>Romanos </a:t>
            </a:r>
            <a:r>
              <a:rPr lang="es-CO" sz="3800" i="1" dirty="0" smtClean="0">
                <a:solidFill>
                  <a:srgbClr val="FF0000"/>
                </a:solidFill>
              </a:rPr>
              <a:t>8:35-39.</a:t>
            </a:r>
            <a:endParaRPr lang="es-CO" dirty="0"/>
          </a:p>
        </p:txBody>
      </p:sp>
    </p:spTree>
    <p:extLst>
      <p:ext uri="{BB962C8B-B14F-4D97-AF65-F5344CB8AC3E}">
        <p14:creationId xmlns:p14="http://schemas.microsoft.com/office/powerpoint/2010/main" val="306220635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448272"/>
          </a:xfrm>
        </p:spPr>
        <p:txBody>
          <a:bodyPr>
            <a:normAutofit lnSpcReduction="10000"/>
          </a:bodyPr>
          <a:lstStyle/>
          <a:p>
            <a:pPr marL="0" indent="0" algn="ctr">
              <a:buNone/>
            </a:pPr>
            <a:r>
              <a:rPr lang="es-CO" dirty="0"/>
              <a:t>Jesús mi primer y gran amor, el sanador de mi alma, nunca me dejaras, ni me desampararas. Él es el sanador de mi alma, el Dios en quien yo confío; él nunca me ha dejado; cuando el hombre falla, </a:t>
            </a:r>
            <a:r>
              <a:rPr lang="es-CO" dirty="0" smtClean="0"/>
              <a:t>¡Dios </a:t>
            </a:r>
            <a:r>
              <a:rPr lang="es-CO" dirty="0"/>
              <a:t>jamás falla; </a:t>
            </a:r>
            <a:r>
              <a:rPr lang="es-CO" dirty="0" smtClean="0"/>
              <a:t>Animo!</a:t>
            </a:r>
          </a:p>
          <a:p>
            <a:endParaRPr lang="es-CO" dirty="0"/>
          </a:p>
        </p:txBody>
      </p:sp>
      <p:sp>
        <p:nvSpPr>
          <p:cNvPr id="4" name="3 Rectángulo"/>
          <p:cNvSpPr/>
          <p:nvPr/>
        </p:nvSpPr>
        <p:spPr>
          <a:xfrm>
            <a:off x="3059832" y="2828836"/>
            <a:ext cx="2304256" cy="4401205"/>
          </a:xfrm>
          <a:prstGeom prst="rect">
            <a:avLst/>
          </a:prstGeom>
        </p:spPr>
        <p:txBody>
          <a:bodyPr wrap="square">
            <a:spAutoFit/>
          </a:bodyPr>
          <a:lstStyle/>
          <a:p>
            <a:pPr algn="ctr"/>
            <a:r>
              <a:rPr lang="es-CO" sz="2800" b="1" dirty="0">
                <a:solidFill>
                  <a:srgbClr val="FF0000"/>
                </a:solidFill>
              </a:rPr>
              <a:t>Recuerda: </a:t>
            </a:r>
            <a:r>
              <a:rPr lang="es-CO" sz="2800" b="1" dirty="0" smtClean="0">
                <a:solidFill>
                  <a:srgbClr val="FF0000"/>
                </a:solidFill>
              </a:rPr>
              <a:t>Dios nunca </a:t>
            </a:r>
            <a:r>
              <a:rPr lang="es-CO" sz="2800" b="1" dirty="0">
                <a:solidFill>
                  <a:srgbClr val="FF0000"/>
                </a:solidFill>
              </a:rPr>
              <a:t>llama a los que son capacitados, pero siempre </a:t>
            </a:r>
            <a:r>
              <a:rPr lang="es-CO" sz="2800" b="1" dirty="0" smtClean="0">
                <a:solidFill>
                  <a:srgbClr val="FF0000"/>
                </a:solidFill>
              </a:rPr>
              <a:t>capacita </a:t>
            </a:r>
            <a:r>
              <a:rPr lang="es-CO" sz="2800" b="1" dirty="0">
                <a:solidFill>
                  <a:srgbClr val="FF0000"/>
                </a:solidFill>
              </a:rPr>
              <a:t>a los que son llamados.</a:t>
            </a:r>
            <a:br>
              <a:rPr lang="es-CO" sz="2800" b="1" dirty="0">
                <a:solidFill>
                  <a:srgbClr val="FF0000"/>
                </a:solidFill>
              </a:rPr>
            </a:br>
            <a:endParaRPr lang="es-CO" sz="2800" b="1" dirty="0">
              <a:solidFill>
                <a:srgbClr val="FF0000"/>
              </a:solidFill>
            </a:endParaRPr>
          </a:p>
        </p:txBody>
      </p:sp>
      <p:pic>
        <p:nvPicPr>
          <p:cNvPr id="5122" name="Picture 2" descr="http://t0.gstatic.com/images?q=tbn:ANd9GcQZxCIWccCigRxQljhtZ_Ue0pOyT1PhxFUmCHhcMbgvt8bkzV-Kl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828836"/>
            <a:ext cx="2664296" cy="369650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t1.gstatic.com/images?q=tbn:ANd9GcSurWLiCr4E9eBoL1lCW2vxxhCzPxbiMogqAIr_ZKGGFvTYmfp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2828837"/>
            <a:ext cx="3024336" cy="26163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364088" y="5448631"/>
            <a:ext cx="3779912" cy="1200329"/>
          </a:xfrm>
          <a:prstGeom prst="rect">
            <a:avLst/>
          </a:prstGeom>
        </p:spPr>
        <p:txBody>
          <a:bodyPr wrap="square">
            <a:spAutoFit/>
          </a:bodyPr>
          <a:lstStyle/>
          <a:p>
            <a:pPr algn="ctr"/>
            <a:r>
              <a:rPr lang="es-CO" sz="2400" b="1" dirty="0">
                <a:solidFill>
                  <a:srgbClr val="FF0000"/>
                </a:solidFill>
              </a:rPr>
              <a:t>Cuando </a:t>
            </a:r>
            <a:r>
              <a:rPr lang="es-CO" sz="2400" b="1" dirty="0" smtClean="0">
                <a:solidFill>
                  <a:srgbClr val="FF0000"/>
                </a:solidFill>
              </a:rPr>
              <a:t>creas </a:t>
            </a:r>
            <a:r>
              <a:rPr lang="es-CO" sz="2400" b="1" dirty="0">
                <a:solidFill>
                  <a:srgbClr val="FF0000"/>
                </a:solidFill>
              </a:rPr>
              <a:t>que no </a:t>
            </a:r>
            <a:r>
              <a:rPr lang="es-CO" sz="2400" b="1" dirty="0" smtClean="0">
                <a:solidFill>
                  <a:srgbClr val="FF0000"/>
                </a:solidFill>
              </a:rPr>
              <a:t>podes, </a:t>
            </a:r>
            <a:r>
              <a:rPr lang="es-CO" sz="2400" b="1">
                <a:solidFill>
                  <a:srgbClr val="FF0000"/>
                </a:solidFill>
              </a:rPr>
              <a:t>É</a:t>
            </a:r>
            <a:r>
              <a:rPr lang="es-CO" sz="2400" b="1" smtClean="0">
                <a:solidFill>
                  <a:srgbClr val="FF0000"/>
                </a:solidFill>
              </a:rPr>
              <a:t>l te </a:t>
            </a:r>
            <a:r>
              <a:rPr lang="es-CO" sz="2400" b="1" dirty="0">
                <a:solidFill>
                  <a:srgbClr val="FF0000"/>
                </a:solidFill>
              </a:rPr>
              <a:t>cargará en sus brazos. Amen.</a:t>
            </a:r>
            <a:endParaRPr lang="es-CO" sz="2400" b="1" dirty="0">
              <a:solidFill>
                <a:srgbClr val="FF0000"/>
              </a:solidFill>
            </a:endParaRPr>
          </a:p>
        </p:txBody>
      </p:sp>
    </p:spTree>
    <p:extLst>
      <p:ext uri="{BB962C8B-B14F-4D97-AF65-F5344CB8AC3E}">
        <p14:creationId xmlns:p14="http://schemas.microsoft.com/office/powerpoint/2010/main" val="2325545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5122"/>
                                        </p:tgtEl>
                                        <p:attrNameLst>
                                          <p:attrName>style.visibility</p:attrName>
                                        </p:attrNameLst>
                                      </p:cBhvr>
                                      <p:to>
                                        <p:strVal val="visible"/>
                                      </p:to>
                                    </p:set>
                                    <p:animEffect transition="in" filter="fade">
                                      <p:cBhvr>
                                        <p:cTn id="25" dur="1000"/>
                                        <p:tgtEl>
                                          <p:spTgt spid="5122"/>
                                        </p:tgtEl>
                                      </p:cBhvr>
                                    </p:animEffect>
                                    <p:anim calcmode="lin" valueType="num">
                                      <p:cBhvr>
                                        <p:cTn id="26" dur="1000" fill="hold"/>
                                        <p:tgtEl>
                                          <p:spTgt spid="5122"/>
                                        </p:tgtEl>
                                        <p:attrNameLst>
                                          <p:attrName>ppt_x</p:attrName>
                                        </p:attrNameLst>
                                      </p:cBhvr>
                                      <p:tavLst>
                                        <p:tav tm="0">
                                          <p:val>
                                            <p:strVal val="#ppt_x"/>
                                          </p:val>
                                        </p:tav>
                                        <p:tav tm="100000">
                                          <p:val>
                                            <p:strVal val="#ppt_x"/>
                                          </p:val>
                                        </p:tav>
                                      </p:tavLst>
                                    </p:anim>
                                    <p:anim calcmode="lin" valueType="num">
                                      <p:cBhvr>
                                        <p:cTn id="27"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5124"/>
                                        </p:tgtEl>
                                        <p:attrNameLst>
                                          <p:attrName>style.visibility</p:attrName>
                                        </p:attrNameLst>
                                      </p:cBhvr>
                                      <p:to>
                                        <p:strVal val="visible"/>
                                      </p:to>
                                    </p:set>
                                    <p:anim calcmode="lin" valueType="num">
                                      <p:cBhvr>
                                        <p:cTn id="32" dur="1000" fill="hold"/>
                                        <p:tgtEl>
                                          <p:spTgt spid="5124"/>
                                        </p:tgtEl>
                                        <p:attrNameLst>
                                          <p:attrName>ppt_w</p:attrName>
                                        </p:attrNameLst>
                                      </p:cBhvr>
                                      <p:tavLst>
                                        <p:tav tm="0">
                                          <p:val>
                                            <p:fltVal val="0"/>
                                          </p:val>
                                        </p:tav>
                                        <p:tav tm="100000">
                                          <p:val>
                                            <p:strVal val="#ppt_w"/>
                                          </p:val>
                                        </p:tav>
                                      </p:tavLst>
                                    </p:anim>
                                    <p:anim calcmode="lin" valueType="num">
                                      <p:cBhvr>
                                        <p:cTn id="33" dur="1000" fill="hold"/>
                                        <p:tgtEl>
                                          <p:spTgt spid="5124"/>
                                        </p:tgtEl>
                                        <p:attrNameLst>
                                          <p:attrName>ppt_h</p:attrName>
                                        </p:attrNameLst>
                                      </p:cBhvr>
                                      <p:tavLst>
                                        <p:tav tm="0">
                                          <p:val>
                                            <p:fltVal val="0"/>
                                          </p:val>
                                        </p:tav>
                                        <p:tav tm="100000">
                                          <p:val>
                                            <p:strVal val="#ppt_h"/>
                                          </p:val>
                                        </p:tav>
                                      </p:tavLst>
                                    </p:anim>
                                    <p:anim calcmode="lin" valueType="num">
                                      <p:cBhvr>
                                        <p:cTn id="34" dur="1000" fill="hold"/>
                                        <p:tgtEl>
                                          <p:spTgt spid="5124"/>
                                        </p:tgtEl>
                                        <p:attrNameLst>
                                          <p:attrName>style.rotation</p:attrName>
                                        </p:attrNameLst>
                                      </p:cBhvr>
                                      <p:tavLst>
                                        <p:tav tm="0">
                                          <p:val>
                                            <p:fltVal val="90"/>
                                          </p:val>
                                        </p:tav>
                                        <p:tav tm="100000">
                                          <p:val>
                                            <p:fltVal val="0"/>
                                          </p:val>
                                        </p:tav>
                                      </p:tavLst>
                                    </p:anim>
                                    <p:animEffect transition="in" filter="fade">
                                      <p:cBhvr>
                                        <p:cTn id="35" dur="1000"/>
                                        <p:tgtEl>
                                          <p:spTgt spid="5124"/>
                                        </p:tgtEl>
                                      </p:cBhvr>
                                    </p:animEffect>
                                  </p:childTnLst>
                                </p:cTn>
                              </p:par>
                            </p:childTnLst>
                          </p:cTn>
                        </p:par>
                      </p:childTnLst>
                    </p:cTn>
                  </p:par>
                  <p:par>
                    <p:cTn id="36" fill="hold">
                      <p:stCondLst>
                        <p:cond delay="indefinite"/>
                      </p:stCondLst>
                      <p:childTnLst>
                        <p:par>
                          <p:cTn id="37" fill="hold">
                            <p:stCondLst>
                              <p:cond delay="0"/>
                            </p:stCondLst>
                            <p:childTnLst>
                              <p:par>
                                <p:cTn id="38" presetID="26" presetClass="entr" presetSubtype="0"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ipe(down)">
                                      <p:cBhvr>
                                        <p:cTn id="40" dur="580">
                                          <p:stCondLst>
                                            <p:cond delay="0"/>
                                          </p:stCondLst>
                                        </p:cTn>
                                        <p:tgtEl>
                                          <p:spTgt spid="5"/>
                                        </p:tgtEl>
                                      </p:cBhvr>
                                    </p:animEffect>
                                    <p:anim calcmode="lin" valueType="num">
                                      <p:cBhvr>
                                        <p:cTn id="41"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42"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43"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44"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5"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6" dur="26">
                                          <p:stCondLst>
                                            <p:cond delay="650"/>
                                          </p:stCondLst>
                                        </p:cTn>
                                        <p:tgtEl>
                                          <p:spTgt spid="5"/>
                                        </p:tgtEl>
                                      </p:cBhvr>
                                      <p:to x="100000" y="60000"/>
                                    </p:animScale>
                                    <p:animScale>
                                      <p:cBhvr>
                                        <p:cTn id="47" dur="166" decel="50000">
                                          <p:stCondLst>
                                            <p:cond delay="676"/>
                                          </p:stCondLst>
                                        </p:cTn>
                                        <p:tgtEl>
                                          <p:spTgt spid="5"/>
                                        </p:tgtEl>
                                      </p:cBhvr>
                                      <p:to x="100000" y="100000"/>
                                    </p:animScale>
                                    <p:animScale>
                                      <p:cBhvr>
                                        <p:cTn id="48" dur="26">
                                          <p:stCondLst>
                                            <p:cond delay="1312"/>
                                          </p:stCondLst>
                                        </p:cTn>
                                        <p:tgtEl>
                                          <p:spTgt spid="5"/>
                                        </p:tgtEl>
                                      </p:cBhvr>
                                      <p:to x="100000" y="80000"/>
                                    </p:animScale>
                                    <p:animScale>
                                      <p:cBhvr>
                                        <p:cTn id="49" dur="166" decel="50000">
                                          <p:stCondLst>
                                            <p:cond delay="1338"/>
                                          </p:stCondLst>
                                        </p:cTn>
                                        <p:tgtEl>
                                          <p:spTgt spid="5"/>
                                        </p:tgtEl>
                                      </p:cBhvr>
                                      <p:to x="100000" y="100000"/>
                                    </p:animScale>
                                    <p:animScale>
                                      <p:cBhvr>
                                        <p:cTn id="50" dur="26">
                                          <p:stCondLst>
                                            <p:cond delay="1642"/>
                                          </p:stCondLst>
                                        </p:cTn>
                                        <p:tgtEl>
                                          <p:spTgt spid="5"/>
                                        </p:tgtEl>
                                      </p:cBhvr>
                                      <p:to x="100000" y="90000"/>
                                    </p:animScale>
                                    <p:animScale>
                                      <p:cBhvr>
                                        <p:cTn id="51" dur="166" decel="50000">
                                          <p:stCondLst>
                                            <p:cond delay="1668"/>
                                          </p:stCondLst>
                                        </p:cTn>
                                        <p:tgtEl>
                                          <p:spTgt spid="5"/>
                                        </p:tgtEl>
                                      </p:cBhvr>
                                      <p:to x="100000" y="100000"/>
                                    </p:animScale>
                                    <p:animScale>
                                      <p:cBhvr>
                                        <p:cTn id="52" dur="26">
                                          <p:stCondLst>
                                            <p:cond delay="1808"/>
                                          </p:stCondLst>
                                        </p:cTn>
                                        <p:tgtEl>
                                          <p:spTgt spid="5"/>
                                        </p:tgtEl>
                                      </p:cBhvr>
                                      <p:to x="100000" y="95000"/>
                                    </p:animScale>
                                    <p:animScale>
                                      <p:cBhvr>
                                        <p:cTn id="53"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587</TotalTime>
  <Words>3040</Words>
  <Application>Microsoft Office PowerPoint</Application>
  <PresentationFormat>Presentación en pantalla (4:3)</PresentationFormat>
  <Paragraphs>135</Paragraphs>
  <Slides>42</Slides>
  <Notes>0</Notes>
  <HiddenSlides>0</HiddenSlides>
  <MMClips>0</MMClips>
  <ScaleCrop>false</ScaleCrop>
  <HeadingPairs>
    <vt:vector size="4" baseType="variant">
      <vt:variant>
        <vt:lpstr>Tema</vt:lpstr>
      </vt:variant>
      <vt:variant>
        <vt:i4>1</vt:i4>
      </vt:variant>
      <vt:variant>
        <vt:lpstr>Títulos de diapositiva</vt:lpstr>
      </vt:variant>
      <vt:variant>
        <vt:i4>42</vt:i4>
      </vt:variant>
    </vt:vector>
  </HeadingPairs>
  <TitlesOfParts>
    <vt:vector size="43" baseType="lpstr">
      <vt:lpstr>Tema de Office</vt:lpstr>
      <vt:lpstr>TU PRIMER AMOR</vt:lpstr>
      <vt:lpstr>Presentación de PowerPoint</vt:lpstr>
      <vt:lpstr>Presentación de PowerPoint</vt:lpstr>
      <vt:lpstr>Miremos como actúan estas tres partes de nuestro cuerpo.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 PRIMER AMOR</dc:title>
  <dc:creator>FAMILIA FIERRO CH</dc:creator>
  <cp:lastModifiedBy>FAMILIA FIERRO CH</cp:lastModifiedBy>
  <cp:revision>123</cp:revision>
  <dcterms:created xsi:type="dcterms:W3CDTF">2012-10-21T11:25:36Z</dcterms:created>
  <dcterms:modified xsi:type="dcterms:W3CDTF">2013-05-04T04:09:37Z</dcterms:modified>
</cp:coreProperties>
</file>